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322" r:id="rId2"/>
    <p:sldId id="324" r:id="rId3"/>
    <p:sldId id="346" r:id="rId4"/>
    <p:sldId id="318" r:id="rId5"/>
    <p:sldId id="364" r:id="rId6"/>
    <p:sldId id="362" r:id="rId7"/>
    <p:sldId id="365" r:id="rId8"/>
    <p:sldId id="343" r:id="rId9"/>
    <p:sldId id="336" r:id="rId10"/>
    <p:sldId id="337" r:id="rId11"/>
    <p:sldId id="259" r:id="rId12"/>
    <p:sldId id="319" r:id="rId13"/>
    <p:sldId id="320" r:id="rId14"/>
    <p:sldId id="340" r:id="rId15"/>
    <p:sldId id="377" r:id="rId16"/>
    <p:sldId id="381" r:id="rId17"/>
    <p:sldId id="332" r:id="rId18"/>
    <p:sldId id="378" r:id="rId19"/>
    <p:sldId id="333" r:id="rId20"/>
    <p:sldId id="380" r:id="rId21"/>
    <p:sldId id="379" r:id="rId22"/>
    <p:sldId id="338" r:id="rId23"/>
    <p:sldId id="366" r:id="rId24"/>
    <p:sldId id="342" r:id="rId25"/>
    <p:sldId id="334" r:id="rId26"/>
    <p:sldId id="341" r:id="rId27"/>
    <p:sldId id="382" r:id="rId28"/>
    <p:sldId id="367" r:id="rId29"/>
    <p:sldId id="344" r:id="rId30"/>
    <p:sldId id="308" r:id="rId31"/>
    <p:sldId id="384" r:id="rId32"/>
    <p:sldId id="385" r:id="rId33"/>
    <p:sldId id="386" r:id="rId34"/>
    <p:sldId id="387" r:id="rId35"/>
    <p:sldId id="374" r:id="rId36"/>
    <p:sldId id="315" r:id="rId37"/>
    <p:sldId id="310" r:id="rId38"/>
    <p:sldId id="388" r:id="rId39"/>
    <p:sldId id="389" r:id="rId40"/>
    <p:sldId id="390" r:id="rId41"/>
    <p:sldId id="391" r:id="rId42"/>
    <p:sldId id="368" r:id="rId43"/>
    <p:sldId id="369" r:id="rId44"/>
    <p:sldId id="370" r:id="rId45"/>
    <p:sldId id="373" r:id="rId46"/>
    <p:sldId id="352" r:id="rId47"/>
    <p:sldId id="392" r:id="rId48"/>
    <p:sldId id="34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C1082-20E1-4851-9847-523F9B085C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7EA0626-8613-4A32-BB46-B343BBD15B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ФГОС</a:t>
          </a:r>
        </a:p>
      </dgm:t>
    </dgm:pt>
    <dgm:pt modelId="{C0A91D04-6408-40C4-B80C-FF4354BA9CAA}" type="parTrans" cxnId="{113C5B3B-2679-4616-A97C-35E907CEC966}">
      <dgm:prSet/>
      <dgm:spPr/>
    </dgm:pt>
    <dgm:pt modelId="{3189C8DD-7D6E-48DE-BF80-7D8D0DFB785D}" type="sibTrans" cxnId="{113C5B3B-2679-4616-A97C-35E907CEC966}">
      <dgm:prSet/>
      <dgm:spPr/>
    </dgm:pt>
    <dgm:pt modelId="{86F15B16-18C1-4C80-89E8-E914D9C552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НАЧАЛЬНОГО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(РЕАЛИЗАЦИЯ)</a:t>
          </a:r>
        </a:p>
      </dgm:t>
    </dgm:pt>
    <dgm:pt modelId="{91EA9ABF-F564-477C-9337-52134B39037C}" type="parTrans" cxnId="{8FEB6D8E-44BA-47CD-87B3-EF23B6B909C4}">
      <dgm:prSet/>
      <dgm:spPr/>
    </dgm:pt>
    <dgm:pt modelId="{D9626BAC-7F2B-4C08-9C5A-915525ED1B74}" type="sibTrans" cxnId="{8FEB6D8E-44BA-47CD-87B3-EF23B6B909C4}">
      <dgm:prSet/>
      <dgm:spPr/>
    </dgm:pt>
    <dgm:pt modelId="{8552C21B-3EB1-4A74-AA57-6A021441DE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ОСНОВНОГО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(ВВЕДЕНИЕ)</a:t>
          </a:r>
        </a:p>
      </dgm:t>
    </dgm:pt>
    <dgm:pt modelId="{2E0F2CFA-42F7-4756-8372-980AEBA8B72E}" type="parTrans" cxnId="{4EA229D0-75F0-4E0B-B7B9-D543A6477543}">
      <dgm:prSet/>
      <dgm:spPr/>
    </dgm:pt>
    <dgm:pt modelId="{268ADC43-A3D8-4538-A6B3-24DCFF6C0393}" type="sibTrans" cxnId="{4EA229D0-75F0-4E0B-B7B9-D543A6477543}">
      <dgm:prSet/>
      <dgm:spPr/>
    </dgm:pt>
    <dgm:pt modelId="{4D8D040C-CA27-403F-A525-E8007D4EEC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СРЕДНЕГО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ПОЛНОГО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ОБЩЕГО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(РАЗРАБОТКА) </a:t>
          </a:r>
        </a:p>
      </dgm:t>
    </dgm:pt>
    <dgm:pt modelId="{CEE5AE32-3A7D-4897-92D5-1ACBA42F9D5C}" type="parTrans" cxnId="{FB9DBD72-2682-4893-B2D6-53B6F7351833}">
      <dgm:prSet/>
      <dgm:spPr/>
    </dgm:pt>
    <dgm:pt modelId="{ED4B4B13-E574-421F-845E-9B96BF25AD1A}" type="sibTrans" cxnId="{FB9DBD72-2682-4893-B2D6-53B6F7351833}">
      <dgm:prSet/>
      <dgm:spPr/>
    </dgm:pt>
    <dgm:pt modelId="{51EFE3F0-F9A1-45A6-9F07-773534D958CC}" type="pres">
      <dgm:prSet presAssocID="{AABC1082-20E1-4851-9847-523F9B085C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510762-BBAD-4932-B2CA-675B89823413}" type="pres">
      <dgm:prSet presAssocID="{57EA0626-8613-4A32-BB46-B343BBD15BB2}" presName="hierRoot1" presStyleCnt="0">
        <dgm:presLayoutVars>
          <dgm:hierBranch/>
        </dgm:presLayoutVars>
      </dgm:prSet>
      <dgm:spPr/>
    </dgm:pt>
    <dgm:pt modelId="{9229C114-D400-4CD4-B55F-033494BA4D62}" type="pres">
      <dgm:prSet presAssocID="{57EA0626-8613-4A32-BB46-B343BBD15BB2}" presName="rootComposite1" presStyleCnt="0"/>
      <dgm:spPr/>
    </dgm:pt>
    <dgm:pt modelId="{10F761A8-E9A9-439A-A11F-2243ABB3A87C}" type="pres">
      <dgm:prSet presAssocID="{57EA0626-8613-4A32-BB46-B343BBD15BB2}" presName="rootText1" presStyleLbl="node0" presStyleIdx="0" presStyleCnt="1">
        <dgm:presLayoutVars>
          <dgm:chPref val="3"/>
        </dgm:presLayoutVars>
      </dgm:prSet>
      <dgm:spPr/>
    </dgm:pt>
    <dgm:pt modelId="{E2C2D57E-8176-4469-94DD-FF114BEF3AE9}" type="pres">
      <dgm:prSet presAssocID="{57EA0626-8613-4A32-BB46-B343BBD15BB2}" presName="rootConnector1" presStyleLbl="node1" presStyleIdx="0" presStyleCnt="0"/>
      <dgm:spPr/>
    </dgm:pt>
    <dgm:pt modelId="{C2DE21E3-A129-4CF9-84C5-24BCF0843634}" type="pres">
      <dgm:prSet presAssocID="{57EA0626-8613-4A32-BB46-B343BBD15BB2}" presName="hierChild2" presStyleCnt="0"/>
      <dgm:spPr/>
    </dgm:pt>
    <dgm:pt modelId="{8BB3D111-A1BD-4D87-8625-9EC0755656DA}" type="pres">
      <dgm:prSet presAssocID="{91EA9ABF-F564-477C-9337-52134B39037C}" presName="Name35" presStyleLbl="parChTrans1D2" presStyleIdx="0" presStyleCnt="3"/>
      <dgm:spPr/>
    </dgm:pt>
    <dgm:pt modelId="{2B1A4144-0B13-4A06-ABA9-BD0C61FC6C84}" type="pres">
      <dgm:prSet presAssocID="{86F15B16-18C1-4C80-89E8-E914D9C552AF}" presName="hierRoot2" presStyleCnt="0">
        <dgm:presLayoutVars>
          <dgm:hierBranch/>
        </dgm:presLayoutVars>
      </dgm:prSet>
      <dgm:spPr/>
    </dgm:pt>
    <dgm:pt modelId="{DC4BD0D3-6CFF-488B-AEAF-9A00BE9CE67E}" type="pres">
      <dgm:prSet presAssocID="{86F15B16-18C1-4C80-89E8-E914D9C552AF}" presName="rootComposite" presStyleCnt="0"/>
      <dgm:spPr/>
    </dgm:pt>
    <dgm:pt modelId="{82385114-B367-4325-87BB-AB71C3ECDA64}" type="pres">
      <dgm:prSet presAssocID="{86F15B16-18C1-4C80-89E8-E914D9C552AF}" presName="rootText" presStyleLbl="node2" presStyleIdx="0" presStyleCnt="3">
        <dgm:presLayoutVars>
          <dgm:chPref val="3"/>
        </dgm:presLayoutVars>
      </dgm:prSet>
      <dgm:spPr/>
    </dgm:pt>
    <dgm:pt modelId="{DB79F8FE-2B4C-4D20-AA93-B322EAD8DA5B}" type="pres">
      <dgm:prSet presAssocID="{86F15B16-18C1-4C80-89E8-E914D9C552AF}" presName="rootConnector" presStyleLbl="node2" presStyleIdx="0" presStyleCnt="3"/>
      <dgm:spPr/>
    </dgm:pt>
    <dgm:pt modelId="{944B34B7-9BBF-42A4-A39B-A01AE05B5DF3}" type="pres">
      <dgm:prSet presAssocID="{86F15B16-18C1-4C80-89E8-E914D9C552AF}" presName="hierChild4" presStyleCnt="0"/>
      <dgm:spPr/>
    </dgm:pt>
    <dgm:pt modelId="{E9FDB411-D865-4717-B5F1-6F22B1A60D26}" type="pres">
      <dgm:prSet presAssocID="{86F15B16-18C1-4C80-89E8-E914D9C552AF}" presName="hierChild5" presStyleCnt="0"/>
      <dgm:spPr/>
    </dgm:pt>
    <dgm:pt modelId="{E7F1A4DD-D67D-42F8-8438-640A6C7BC3A2}" type="pres">
      <dgm:prSet presAssocID="{2E0F2CFA-42F7-4756-8372-980AEBA8B72E}" presName="Name35" presStyleLbl="parChTrans1D2" presStyleIdx="1" presStyleCnt="3"/>
      <dgm:spPr/>
    </dgm:pt>
    <dgm:pt modelId="{85F752D6-896D-4E7B-9273-639FA8FC5192}" type="pres">
      <dgm:prSet presAssocID="{8552C21B-3EB1-4A74-AA57-6A021441DE5C}" presName="hierRoot2" presStyleCnt="0">
        <dgm:presLayoutVars>
          <dgm:hierBranch/>
        </dgm:presLayoutVars>
      </dgm:prSet>
      <dgm:spPr/>
    </dgm:pt>
    <dgm:pt modelId="{475C12EF-4212-46E2-A363-9280773F5C00}" type="pres">
      <dgm:prSet presAssocID="{8552C21B-3EB1-4A74-AA57-6A021441DE5C}" presName="rootComposite" presStyleCnt="0"/>
      <dgm:spPr/>
    </dgm:pt>
    <dgm:pt modelId="{BEA7A3E7-126E-4CBC-B8F4-EC6EC7427695}" type="pres">
      <dgm:prSet presAssocID="{8552C21B-3EB1-4A74-AA57-6A021441DE5C}" presName="rootText" presStyleLbl="node2" presStyleIdx="1" presStyleCnt="3">
        <dgm:presLayoutVars>
          <dgm:chPref val="3"/>
        </dgm:presLayoutVars>
      </dgm:prSet>
      <dgm:spPr/>
    </dgm:pt>
    <dgm:pt modelId="{4C510DE0-3E5B-4EE9-BB43-6871A9854DCB}" type="pres">
      <dgm:prSet presAssocID="{8552C21B-3EB1-4A74-AA57-6A021441DE5C}" presName="rootConnector" presStyleLbl="node2" presStyleIdx="1" presStyleCnt="3"/>
      <dgm:spPr/>
    </dgm:pt>
    <dgm:pt modelId="{26DD4167-31DF-4777-9D4A-79089B7A4393}" type="pres">
      <dgm:prSet presAssocID="{8552C21B-3EB1-4A74-AA57-6A021441DE5C}" presName="hierChild4" presStyleCnt="0"/>
      <dgm:spPr/>
    </dgm:pt>
    <dgm:pt modelId="{86FE533D-EBFE-44FA-A7F3-D03DAB573B32}" type="pres">
      <dgm:prSet presAssocID="{8552C21B-3EB1-4A74-AA57-6A021441DE5C}" presName="hierChild5" presStyleCnt="0"/>
      <dgm:spPr/>
    </dgm:pt>
    <dgm:pt modelId="{F17FC8DE-1EA4-4E43-81D7-AE8501651E66}" type="pres">
      <dgm:prSet presAssocID="{CEE5AE32-3A7D-4897-92D5-1ACBA42F9D5C}" presName="Name35" presStyleLbl="parChTrans1D2" presStyleIdx="2" presStyleCnt="3"/>
      <dgm:spPr/>
    </dgm:pt>
    <dgm:pt modelId="{F7EFCC55-D7FD-4274-9BE6-9395823B231E}" type="pres">
      <dgm:prSet presAssocID="{4D8D040C-CA27-403F-A525-E8007D4EECB9}" presName="hierRoot2" presStyleCnt="0">
        <dgm:presLayoutVars>
          <dgm:hierBranch/>
        </dgm:presLayoutVars>
      </dgm:prSet>
      <dgm:spPr/>
    </dgm:pt>
    <dgm:pt modelId="{4BE882EC-3211-4475-84D4-C9BBB2392651}" type="pres">
      <dgm:prSet presAssocID="{4D8D040C-CA27-403F-A525-E8007D4EECB9}" presName="rootComposite" presStyleCnt="0"/>
      <dgm:spPr/>
    </dgm:pt>
    <dgm:pt modelId="{3E8DFD79-BB89-404A-B219-2F58BB4CAC71}" type="pres">
      <dgm:prSet presAssocID="{4D8D040C-CA27-403F-A525-E8007D4EECB9}" presName="rootText" presStyleLbl="node2" presStyleIdx="2" presStyleCnt="3">
        <dgm:presLayoutVars>
          <dgm:chPref val="3"/>
        </dgm:presLayoutVars>
      </dgm:prSet>
      <dgm:spPr/>
    </dgm:pt>
    <dgm:pt modelId="{DE8F96A3-120F-4E9C-8108-DE25F37FE94E}" type="pres">
      <dgm:prSet presAssocID="{4D8D040C-CA27-403F-A525-E8007D4EECB9}" presName="rootConnector" presStyleLbl="node2" presStyleIdx="2" presStyleCnt="3"/>
      <dgm:spPr/>
    </dgm:pt>
    <dgm:pt modelId="{8A1D19DB-6497-49EC-A703-8635729435FC}" type="pres">
      <dgm:prSet presAssocID="{4D8D040C-CA27-403F-A525-E8007D4EECB9}" presName="hierChild4" presStyleCnt="0"/>
      <dgm:spPr/>
    </dgm:pt>
    <dgm:pt modelId="{3CD7111A-BDB8-4797-A5B1-4922506C392B}" type="pres">
      <dgm:prSet presAssocID="{4D8D040C-CA27-403F-A525-E8007D4EECB9}" presName="hierChild5" presStyleCnt="0"/>
      <dgm:spPr/>
    </dgm:pt>
    <dgm:pt modelId="{097CEDA3-2130-489C-B175-4A8852E1273B}" type="pres">
      <dgm:prSet presAssocID="{57EA0626-8613-4A32-BB46-B343BBD15BB2}" presName="hierChild3" presStyleCnt="0"/>
      <dgm:spPr/>
    </dgm:pt>
  </dgm:ptLst>
  <dgm:cxnLst>
    <dgm:cxn modelId="{04C23B0D-0985-48BE-B9CD-DAFF9046A570}" type="presOf" srcId="{86F15B16-18C1-4C80-89E8-E914D9C552AF}" destId="{DB79F8FE-2B4C-4D20-AA93-B322EAD8DA5B}" srcOrd="1" destOrd="0" presId="urn:microsoft.com/office/officeart/2005/8/layout/orgChart1"/>
    <dgm:cxn modelId="{99698519-5C95-4DD8-B630-B48849AA2200}" type="presOf" srcId="{8552C21B-3EB1-4A74-AA57-6A021441DE5C}" destId="{BEA7A3E7-126E-4CBC-B8F4-EC6EC7427695}" srcOrd="0" destOrd="0" presId="urn:microsoft.com/office/officeart/2005/8/layout/orgChart1"/>
    <dgm:cxn modelId="{7AF38239-48D1-44CD-A93B-4824E633B359}" type="presOf" srcId="{86F15B16-18C1-4C80-89E8-E914D9C552AF}" destId="{82385114-B367-4325-87BB-AB71C3ECDA64}" srcOrd="0" destOrd="0" presId="urn:microsoft.com/office/officeart/2005/8/layout/orgChart1"/>
    <dgm:cxn modelId="{113C5B3B-2679-4616-A97C-35E907CEC966}" srcId="{AABC1082-20E1-4851-9847-523F9B085CAD}" destId="{57EA0626-8613-4A32-BB46-B343BBD15BB2}" srcOrd="0" destOrd="0" parTransId="{C0A91D04-6408-40C4-B80C-FF4354BA9CAA}" sibTransId="{3189C8DD-7D6E-48DE-BF80-7D8D0DFB785D}"/>
    <dgm:cxn modelId="{26D6E63B-37B6-4FD3-A9B7-E10A8A84BD69}" type="presOf" srcId="{57EA0626-8613-4A32-BB46-B343BBD15BB2}" destId="{E2C2D57E-8176-4469-94DD-FF114BEF3AE9}" srcOrd="1" destOrd="0" presId="urn:microsoft.com/office/officeart/2005/8/layout/orgChart1"/>
    <dgm:cxn modelId="{4B37E460-E99E-466E-9E69-B11C69322798}" type="presOf" srcId="{AABC1082-20E1-4851-9847-523F9B085CAD}" destId="{51EFE3F0-F9A1-45A6-9F07-773534D958CC}" srcOrd="0" destOrd="0" presId="urn:microsoft.com/office/officeart/2005/8/layout/orgChart1"/>
    <dgm:cxn modelId="{24E56464-E767-4DEF-94AD-49A7EB5BCEF0}" type="presOf" srcId="{2E0F2CFA-42F7-4756-8372-980AEBA8B72E}" destId="{E7F1A4DD-D67D-42F8-8438-640A6C7BC3A2}" srcOrd="0" destOrd="0" presId="urn:microsoft.com/office/officeart/2005/8/layout/orgChart1"/>
    <dgm:cxn modelId="{FB9DBD72-2682-4893-B2D6-53B6F7351833}" srcId="{57EA0626-8613-4A32-BB46-B343BBD15BB2}" destId="{4D8D040C-CA27-403F-A525-E8007D4EECB9}" srcOrd="2" destOrd="0" parTransId="{CEE5AE32-3A7D-4897-92D5-1ACBA42F9D5C}" sibTransId="{ED4B4B13-E574-421F-845E-9B96BF25AD1A}"/>
    <dgm:cxn modelId="{8FEB6D8E-44BA-47CD-87B3-EF23B6B909C4}" srcId="{57EA0626-8613-4A32-BB46-B343BBD15BB2}" destId="{86F15B16-18C1-4C80-89E8-E914D9C552AF}" srcOrd="0" destOrd="0" parTransId="{91EA9ABF-F564-477C-9337-52134B39037C}" sibTransId="{D9626BAC-7F2B-4C08-9C5A-915525ED1B74}"/>
    <dgm:cxn modelId="{34513491-EC03-4966-BB53-1CDBA585A33C}" type="presOf" srcId="{CEE5AE32-3A7D-4897-92D5-1ACBA42F9D5C}" destId="{F17FC8DE-1EA4-4E43-81D7-AE8501651E66}" srcOrd="0" destOrd="0" presId="urn:microsoft.com/office/officeart/2005/8/layout/orgChart1"/>
    <dgm:cxn modelId="{EC1C3BA3-3651-4962-A269-CD0B119E18A7}" type="presOf" srcId="{8552C21B-3EB1-4A74-AA57-6A021441DE5C}" destId="{4C510DE0-3E5B-4EE9-BB43-6871A9854DCB}" srcOrd="1" destOrd="0" presId="urn:microsoft.com/office/officeart/2005/8/layout/orgChart1"/>
    <dgm:cxn modelId="{9CD16FC5-2B28-456E-A998-15944E6DA1C2}" type="presOf" srcId="{4D8D040C-CA27-403F-A525-E8007D4EECB9}" destId="{3E8DFD79-BB89-404A-B219-2F58BB4CAC71}" srcOrd="0" destOrd="0" presId="urn:microsoft.com/office/officeart/2005/8/layout/orgChart1"/>
    <dgm:cxn modelId="{A7775CC9-E563-400F-BC8C-FC233847EB75}" type="presOf" srcId="{4D8D040C-CA27-403F-A525-E8007D4EECB9}" destId="{DE8F96A3-120F-4E9C-8108-DE25F37FE94E}" srcOrd="1" destOrd="0" presId="urn:microsoft.com/office/officeart/2005/8/layout/orgChart1"/>
    <dgm:cxn modelId="{7C4650CF-0F76-4438-A07D-2E9D86DBAD2C}" type="presOf" srcId="{57EA0626-8613-4A32-BB46-B343BBD15BB2}" destId="{10F761A8-E9A9-439A-A11F-2243ABB3A87C}" srcOrd="0" destOrd="0" presId="urn:microsoft.com/office/officeart/2005/8/layout/orgChart1"/>
    <dgm:cxn modelId="{4EA229D0-75F0-4E0B-B7B9-D543A6477543}" srcId="{57EA0626-8613-4A32-BB46-B343BBD15BB2}" destId="{8552C21B-3EB1-4A74-AA57-6A021441DE5C}" srcOrd="1" destOrd="0" parTransId="{2E0F2CFA-42F7-4756-8372-980AEBA8B72E}" sibTransId="{268ADC43-A3D8-4538-A6B3-24DCFF6C0393}"/>
    <dgm:cxn modelId="{D18F55FA-022F-417A-9BCB-EEA35A7A77D9}" type="presOf" srcId="{91EA9ABF-F564-477C-9337-52134B39037C}" destId="{8BB3D111-A1BD-4D87-8625-9EC0755656DA}" srcOrd="0" destOrd="0" presId="urn:microsoft.com/office/officeart/2005/8/layout/orgChart1"/>
    <dgm:cxn modelId="{3421D40C-44F3-4DBC-BF06-F745069785C4}" type="presParOf" srcId="{51EFE3F0-F9A1-45A6-9F07-773534D958CC}" destId="{1C510762-BBAD-4932-B2CA-675B89823413}" srcOrd="0" destOrd="0" presId="urn:microsoft.com/office/officeart/2005/8/layout/orgChart1"/>
    <dgm:cxn modelId="{24029414-91E7-431A-895C-3FB9C8B16AA8}" type="presParOf" srcId="{1C510762-BBAD-4932-B2CA-675B89823413}" destId="{9229C114-D400-4CD4-B55F-033494BA4D62}" srcOrd="0" destOrd="0" presId="urn:microsoft.com/office/officeart/2005/8/layout/orgChart1"/>
    <dgm:cxn modelId="{1AC49761-EBA1-447D-9AAB-B195A7C134F6}" type="presParOf" srcId="{9229C114-D400-4CD4-B55F-033494BA4D62}" destId="{10F761A8-E9A9-439A-A11F-2243ABB3A87C}" srcOrd="0" destOrd="0" presId="urn:microsoft.com/office/officeart/2005/8/layout/orgChart1"/>
    <dgm:cxn modelId="{2C48F74D-9FF2-4823-821F-6DF1646DED55}" type="presParOf" srcId="{9229C114-D400-4CD4-B55F-033494BA4D62}" destId="{E2C2D57E-8176-4469-94DD-FF114BEF3AE9}" srcOrd="1" destOrd="0" presId="urn:microsoft.com/office/officeart/2005/8/layout/orgChart1"/>
    <dgm:cxn modelId="{52D0DA9A-99A6-4168-B49B-264ED84E4B2C}" type="presParOf" srcId="{1C510762-BBAD-4932-B2CA-675B89823413}" destId="{C2DE21E3-A129-4CF9-84C5-24BCF0843634}" srcOrd="1" destOrd="0" presId="urn:microsoft.com/office/officeart/2005/8/layout/orgChart1"/>
    <dgm:cxn modelId="{5BE29EC8-B187-45A0-A2F6-D48305069AA8}" type="presParOf" srcId="{C2DE21E3-A129-4CF9-84C5-24BCF0843634}" destId="{8BB3D111-A1BD-4D87-8625-9EC0755656DA}" srcOrd="0" destOrd="0" presId="urn:microsoft.com/office/officeart/2005/8/layout/orgChart1"/>
    <dgm:cxn modelId="{6535AEF0-C536-48C7-8A3B-59574D7F77A0}" type="presParOf" srcId="{C2DE21E3-A129-4CF9-84C5-24BCF0843634}" destId="{2B1A4144-0B13-4A06-ABA9-BD0C61FC6C84}" srcOrd="1" destOrd="0" presId="urn:microsoft.com/office/officeart/2005/8/layout/orgChart1"/>
    <dgm:cxn modelId="{F5D33A14-DDDD-45C6-A42D-63880BF851F0}" type="presParOf" srcId="{2B1A4144-0B13-4A06-ABA9-BD0C61FC6C84}" destId="{DC4BD0D3-6CFF-488B-AEAF-9A00BE9CE67E}" srcOrd="0" destOrd="0" presId="urn:microsoft.com/office/officeart/2005/8/layout/orgChart1"/>
    <dgm:cxn modelId="{13159106-2D33-421D-9FCD-2473997178BE}" type="presParOf" srcId="{DC4BD0D3-6CFF-488B-AEAF-9A00BE9CE67E}" destId="{82385114-B367-4325-87BB-AB71C3ECDA64}" srcOrd="0" destOrd="0" presId="urn:microsoft.com/office/officeart/2005/8/layout/orgChart1"/>
    <dgm:cxn modelId="{85255062-1C38-4E6B-8F1F-BB954DD0131E}" type="presParOf" srcId="{DC4BD0D3-6CFF-488B-AEAF-9A00BE9CE67E}" destId="{DB79F8FE-2B4C-4D20-AA93-B322EAD8DA5B}" srcOrd="1" destOrd="0" presId="urn:microsoft.com/office/officeart/2005/8/layout/orgChart1"/>
    <dgm:cxn modelId="{D7B1012D-3659-4816-A036-05184EBC9E94}" type="presParOf" srcId="{2B1A4144-0B13-4A06-ABA9-BD0C61FC6C84}" destId="{944B34B7-9BBF-42A4-A39B-A01AE05B5DF3}" srcOrd="1" destOrd="0" presId="urn:microsoft.com/office/officeart/2005/8/layout/orgChart1"/>
    <dgm:cxn modelId="{E3DC6DA0-A1F0-4462-B8FD-7D2165BFE926}" type="presParOf" srcId="{2B1A4144-0B13-4A06-ABA9-BD0C61FC6C84}" destId="{E9FDB411-D865-4717-B5F1-6F22B1A60D26}" srcOrd="2" destOrd="0" presId="urn:microsoft.com/office/officeart/2005/8/layout/orgChart1"/>
    <dgm:cxn modelId="{BBD19AC1-7C9C-47AA-98EE-781DAE2D7ACC}" type="presParOf" srcId="{C2DE21E3-A129-4CF9-84C5-24BCF0843634}" destId="{E7F1A4DD-D67D-42F8-8438-640A6C7BC3A2}" srcOrd="2" destOrd="0" presId="urn:microsoft.com/office/officeart/2005/8/layout/orgChart1"/>
    <dgm:cxn modelId="{095B0700-71A8-4106-9F05-82C56A49602C}" type="presParOf" srcId="{C2DE21E3-A129-4CF9-84C5-24BCF0843634}" destId="{85F752D6-896D-4E7B-9273-639FA8FC5192}" srcOrd="3" destOrd="0" presId="urn:microsoft.com/office/officeart/2005/8/layout/orgChart1"/>
    <dgm:cxn modelId="{52009DD1-3024-4F45-9D01-D39FAE431652}" type="presParOf" srcId="{85F752D6-896D-4E7B-9273-639FA8FC5192}" destId="{475C12EF-4212-46E2-A363-9280773F5C00}" srcOrd="0" destOrd="0" presId="urn:microsoft.com/office/officeart/2005/8/layout/orgChart1"/>
    <dgm:cxn modelId="{646950F1-785D-4104-B447-414DF1DA48B3}" type="presParOf" srcId="{475C12EF-4212-46E2-A363-9280773F5C00}" destId="{BEA7A3E7-126E-4CBC-B8F4-EC6EC7427695}" srcOrd="0" destOrd="0" presId="urn:microsoft.com/office/officeart/2005/8/layout/orgChart1"/>
    <dgm:cxn modelId="{DC35C8F2-6D25-49A6-9913-D35B99DB31DF}" type="presParOf" srcId="{475C12EF-4212-46E2-A363-9280773F5C00}" destId="{4C510DE0-3E5B-4EE9-BB43-6871A9854DCB}" srcOrd="1" destOrd="0" presId="urn:microsoft.com/office/officeart/2005/8/layout/orgChart1"/>
    <dgm:cxn modelId="{920D4E51-94D1-4D78-B191-F9757798FC2A}" type="presParOf" srcId="{85F752D6-896D-4E7B-9273-639FA8FC5192}" destId="{26DD4167-31DF-4777-9D4A-79089B7A4393}" srcOrd="1" destOrd="0" presId="urn:microsoft.com/office/officeart/2005/8/layout/orgChart1"/>
    <dgm:cxn modelId="{AC0A2C01-257C-4114-8B3B-D57D1A0FFB15}" type="presParOf" srcId="{85F752D6-896D-4E7B-9273-639FA8FC5192}" destId="{86FE533D-EBFE-44FA-A7F3-D03DAB573B32}" srcOrd="2" destOrd="0" presId="urn:microsoft.com/office/officeart/2005/8/layout/orgChart1"/>
    <dgm:cxn modelId="{0BF3C90A-F470-4794-A069-C924DC6A2CC0}" type="presParOf" srcId="{C2DE21E3-A129-4CF9-84C5-24BCF0843634}" destId="{F17FC8DE-1EA4-4E43-81D7-AE8501651E66}" srcOrd="4" destOrd="0" presId="urn:microsoft.com/office/officeart/2005/8/layout/orgChart1"/>
    <dgm:cxn modelId="{300BA630-DAC4-4AD9-9A2E-29E46E7EF971}" type="presParOf" srcId="{C2DE21E3-A129-4CF9-84C5-24BCF0843634}" destId="{F7EFCC55-D7FD-4274-9BE6-9395823B231E}" srcOrd="5" destOrd="0" presId="urn:microsoft.com/office/officeart/2005/8/layout/orgChart1"/>
    <dgm:cxn modelId="{8E4FDD23-40B5-4E9C-92AE-A65972FB8BB3}" type="presParOf" srcId="{F7EFCC55-D7FD-4274-9BE6-9395823B231E}" destId="{4BE882EC-3211-4475-84D4-C9BBB2392651}" srcOrd="0" destOrd="0" presId="urn:microsoft.com/office/officeart/2005/8/layout/orgChart1"/>
    <dgm:cxn modelId="{CB339EB5-1D95-411A-85E9-9A26470F2317}" type="presParOf" srcId="{4BE882EC-3211-4475-84D4-C9BBB2392651}" destId="{3E8DFD79-BB89-404A-B219-2F58BB4CAC71}" srcOrd="0" destOrd="0" presId="urn:microsoft.com/office/officeart/2005/8/layout/orgChart1"/>
    <dgm:cxn modelId="{CFC3C02A-418B-4107-A8FC-F6EFAEDA252E}" type="presParOf" srcId="{4BE882EC-3211-4475-84D4-C9BBB2392651}" destId="{DE8F96A3-120F-4E9C-8108-DE25F37FE94E}" srcOrd="1" destOrd="0" presId="urn:microsoft.com/office/officeart/2005/8/layout/orgChart1"/>
    <dgm:cxn modelId="{623F4AC7-F591-43E3-97A0-BCA1E85D158F}" type="presParOf" srcId="{F7EFCC55-D7FD-4274-9BE6-9395823B231E}" destId="{8A1D19DB-6497-49EC-A703-8635729435FC}" srcOrd="1" destOrd="0" presId="urn:microsoft.com/office/officeart/2005/8/layout/orgChart1"/>
    <dgm:cxn modelId="{FCD7DE90-1629-4126-9207-1D3F2E2582B4}" type="presParOf" srcId="{F7EFCC55-D7FD-4274-9BE6-9395823B231E}" destId="{3CD7111A-BDB8-4797-A5B1-4922506C392B}" srcOrd="2" destOrd="0" presId="urn:microsoft.com/office/officeart/2005/8/layout/orgChart1"/>
    <dgm:cxn modelId="{8B3DF596-1790-496B-A2E1-EB7CB8156A4C}" type="presParOf" srcId="{1C510762-BBAD-4932-B2CA-675B89823413}" destId="{097CEDA3-2130-489C-B175-4A8852E127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FC8DE-1EA4-4E43-81D7-AE8501651E66}">
      <dsp:nvSpPr>
        <dsp:cNvPr id="0" name=""/>
        <dsp:cNvSpPr/>
      </dsp:nvSpPr>
      <dsp:spPr>
        <a:xfrm>
          <a:off x="4191000" y="2120774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7"/>
              </a:lnTo>
              <a:lnTo>
                <a:pt x="2965163" y="257307"/>
              </a:lnTo>
              <a:lnTo>
                <a:pt x="2965163" y="51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1A4DD-D67D-42F8-8438-640A6C7BC3A2}">
      <dsp:nvSpPr>
        <dsp:cNvPr id="0" name=""/>
        <dsp:cNvSpPr/>
      </dsp:nvSpPr>
      <dsp:spPr>
        <a:xfrm>
          <a:off x="4145280" y="2120774"/>
          <a:ext cx="91440" cy="51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3D111-A1BD-4D87-8625-9EC0755656DA}">
      <dsp:nvSpPr>
        <dsp:cNvPr id="0" name=""/>
        <dsp:cNvSpPr/>
      </dsp:nvSpPr>
      <dsp:spPr>
        <a:xfrm>
          <a:off x="1225836" y="2120774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2965163" y="0"/>
              </a:moveTo>
              <a:lnTo>
                <a:pt x="2965163" y="257307"/>
              </a:lnTo>
              <a:lnTo>
                <a:pt x="0" y="257307"/>
              </a:lnTo>
              <a:lnTo>
                <a:pt x="0" y="51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761A8-E9A9-439A-A11F-2243ABB3A87C}">
      <dsp:nvSpPr>
        <dsp:cNvPr id="0" name=""/>
        <dsp:cNvSpPr/>
      </dsp:nvSpPr>
      <dsp:spPr>
        <a:xfrm>
          <a:off x="2965725" y="89550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ФГОС</a:t>
          </a:r>
        </a:p>
      </dsp:txBody>
      <dsp:txXfrm>
        <a:off x="2965725" y="895500"/>
        <a:ext cx="2450548" cy="1225274"/>
      </dsp:txXfrm>
    </dsp:sp>
    <dsp:sp modelId="{82385114-B367-4325-87BB-AB71C3ECDA64}">
      <dsp:nvSpPr>
        <dsp:cNvPr id="0" name=""/>
        <dsp:cNvSpPr/>
      </dsp:nvSpPr>
      <dsp:spPr>
        <a:xfrm>
          <a:off x="562" y="263539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НАЧАЛЬНОГО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(РЕАЛИЗАЦИЯ)</a:t>
          </a:r>
        </a:p>
      </dsp:txBody>
      <dsp:txXfrm>
        <a:off x="562" y="2635390"/>
        <a:ext cx="2450548" cy="1225274"/>
      </dsp:txXfrm>
    </dsp:sp>
    <dsp:sp modelId="{BEA7A3E7-126E-4CBC-B8F4-EC6EC7427695}">
      <dsp:nvSpPr>
        <dsp:cNvPr id="0" name=""/>
        <dsp:cNvSpPr/>
      </dsp:nvSpPr>
      <dsp:spPr>
        <a:xfrm>
          <a:off x="2965725" y="263539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ОСНОВНОГО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(ВВЕДЕНИЕ)</a:t>
          </a:r>
        </a:p>
      </dsp:txBody>
      <dsp:txXfrm>
        <a:off x="2965725" y="2635390"/>
        <a:ext cx="2450548" cy="1225274"/>
      </dsp:txXfrm>
    </dsp:sp>
    <dsp:sp modelId="{3E8DFD79-BB89-404A-B219-2F58BB4CAC71}">
      <dsp:nvSpPr>
        <dsp:cNvPr id="0" name=""/>
        <dsp:cNvSpPr/>
      </dsp:nvSpPr>
      <dsp:spPr>
        <a:xfrm>
          <a:off x="5930889" y="263539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СРЕДНЕГО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ПОЛНОГО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ОБЩЕГО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(РАЗРАБОТКА) </a:t>
          </a:r>
        </a:p>
      </dsp:txBody>
      <dsp:txXfrm>
        <a:off x="5930889" y="2635390"/>
        <a:ext cx="2450548" cy="1225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BDA91-DCF3-4A70-85F9-CD5B64C561C8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C97B-9CFC-4F01-9B62-D3015CE5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C97B-9CFC-4F01-9B62-D3015CE5B4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B6BE2-383B-4A80-A656-1D2C3B28ED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E96FB0-1ECB-43AF-9CDA-2BCB38AF215A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/>
              <a:t>	</a:t>
            </a:r>
            <a:r>
              <a:rPr lang="ru-RU" sz="800"/>
              <a:t>Согласование потребностей и интересов является важнейшим шагом успешности политики вообще и политики в образовании в особенности. Следует признать, что разрыв между образованием и потребностями государства, общества и личности не сокращается, а увеличивается.</a:t>
            </a:r>
            <a:r>
              <a:rPr lang="ru-RU" sz="800" b="1" i="1"/>
              <a:t> </a:t>
            </a:r>
            <a:r>
              <a:rPr lang="ru-RU" sz="800"/>
              <a:t>Причины нарастающей рассогласованности в том, что в сложном дифференцированном обществе не может быть полного единообразия интересов в отношении образования. 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</a:t>
            </a:r>
            <a:r>
              <a:rPr lang="ru-RU" sz="800"/>
              <a:t>Это означает, что в основе стандарта должен лежать новый тип взаимоотношений между личностью, обществом и государством, который в наиболее полной мере реализует права человека и гражданина. Этот тип взаимоотношений покоится на принципе взаимного согласия личности, общества и государства в формировании и реализации политики в области образования, что с необходимостью подразумевает принятие сторонами взаимных обязательств (договоренностей), в рамках которых только и возможен прогресс в области образования. Таким образом, стандарт – </a:t>
            </a:r>
            <a:r>
              <a:rPr lang="ru-RU" sz="800" b="1" i="1"/>
              <a:t>общественный договор</a:t>
            </a:r>
            <a:r>
              <a:rPr lang="ru-RU" sz="800"/>
              <a:t>, включающий баланс взаимообязательств и баланс требований. </a:t>
            </a:r>
            <a:endParaRPr lang="en-US" sz="8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/>
              <a:t>`</a:t>
            </a:r>
            <a:r>
              <a:rPr lang="ru-RU" sz="800"/>
              <a:t>При разработке стандарта индивидуальные, общественные и государственные потребности и интересы можно классифицировать следующим образом.</a:t>
            </a:r>
            <a:endParaRPr lang="ru-RU" sz="800" b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/>
              <a:t>	Индивидуальные потребности </a:t>
            </a:r>
            <a:r>
              <a:rPr lang="ru-RU" sz="800"/>
              <a:t>личности (семьи) в области общего образования интегрируют потенциал личностной, социальной и профессиональной успешности обучающихся.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Личностная успешность – </a:t>
            </a:r>
            <a:r>
              <a:rPr lang="ru-RU" sz="800"/>
              <a:t>полноценное и разнообразное личностное становление и развитие с учетом индивидуальных склонностей, интересов, мотивов и способностей.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Социальная успешность – </a:t>
            </a:r>
            <a:r>
              <a:rPr lang="ru-RU" sz="800"/>
              <a:t>органичное вхождение в социальное окружение и участие в жизни общества.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Профессиональная успешность – </a:t>
            </a:r>
            <a:r>
              <a:rPr lang="ru-RU" sz="800"/>
              <a:t>развитость универсальных трудовых и практических умений, готовность к выбору профессии.</a:t>
            </a:r>
            <a:endParaRPr lang="ru-RU" sz="800" b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/>
              <a:t>	Социальный заказ </a:t>
            </a:r>
            <a:r>
              <a:rPr lang="ru-RU" sz="800"/>
              <a:t>– общественные запросы в области общего образования – интегрирует потребности личности и семьи и обобщает их до уровня социальных потребностей. К их числу относятся следующие.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Безопасный и здоровый образ жизни – </a:t>
            </a:r>
            <a:r>
              <a:rPr lang="ru-RU" sz="800"/>
              <a:t>следование принципам безопасного и здорового образа жизни, готовность к соответствующему поведению на основе полученных знаний и умений.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Свобода и ответственность – </a:t>
            </a:r>
            <a:r>
              <a:rPr lang="ru-RU" sz="800"/>
              <a:t>осознание нравственного смысла свободы в неразрывной связи с ответственностью, развитость правосознания, умения делать осознанный и ответственный личностный выбор.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Социальная справедливость </a:t>
            </a:r>
            <a:r>
              <a:rPr lang="ru-RU" sz="800"/>
              <a:t>– освоение и принятие идеалов равенства, социальной справедливости, гармонии и разнообразия культур как демократических и гражданских ценностей.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Благосостояние – </a:t>
            </a:r>
            <a:r>
              <a:rPr lang="ru-RU" sz="800"/>
              <a:t>активная жизненная позиция, готовность к трудовой деятельности, обеспечивающей личное благополучие в условиях рыночной экономики.</a:t>
            </a:r>
            <a:endParaRPr lang="ru-RU" sz="800" b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/>
              <a:t>	Государственный заказ </a:t>
            </a:r>
            <a:r>
              <a:rPr lang="ru-RU" sz="800"/>
              <a:t>– государственные запросы в области общего образования – представляет собой наиболее общую характеристику индивидуальных и общественных потребностей. Государственный заказ направлен на обеспечение следующих приоритетов.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Национальное единство и безопасность – </a:t>
            </a:r>
            <a:r>
              <a:rPr lang="ru-RU" sz="800"/>
              <a:t>формирование системы ценностей и идеалов в результате освоения нравственных ценностей, единого государственного языка и образцов национальной культуры, воспитание патриотизма, стремления обустроить и защитить Родину.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Развитие человеческого капитала – </a:t>
            </a:r>
            <a:r>
              <a:rPr lang="ru-RU" sz="800"/>
              <a:t>подготовку поколения нравственно и духовно зрелых, самостоятельных, активных и компетентных граждан, живущих и работающих в свободной демократической стране в условиях информационного общества и рыночной экономики.</a:t>
            </a:r>
            <a:endParaRPr lang="ru-RU" sz="800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/>
              <a:t>	Конкурентоспособность </a:t>
            </a:r>
            <a:r>
              <a:rPr lang="ru-RU" sz="800"/>
              <a:t>– фундаментальную общекультурную подготовку как базу профессионального образования, прикладную и практическую ориентацию общего образования.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/>
              <a:t>	Особенностью реализации деятельностного подхода при разработке стандартов образования является то, что цели общего образования представляются в виде системы</a:t>
            </a:r>
            <a:r>
              <a:rPr lang="ru-RU" sz="800" b="1" i="1"/>
              <a:t> ключевых задач</a:t>
            </a:r>
            <a:r>
              <a:rPr lang="ru-RU" sz="800"/>
              <a:t>, отражающих направления формирования качеств личности.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/>
              <a:t>	</a:t>
            </a:r>
            <a:r>
              <a:rPr lang="ru-RU" sz="800" b="1" i="1"/>
              <a:t>Личностное развитие </a:t>
            </a:r>
            <a:r>
              <a:rPr lang="ru-RU" sz="800"/>
              <a:t>– развитие индивидуальных нравственных, эмоциональных, эстетических и физических ценностных ориентаций и качеств, а также развитие интеллектуальных качеств личности, овладение методологией познания, стратегиями и способами учения, самообразования и саморегуляции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/>
              <a:t>	</a:t>
            </a:r>
            <a:r>
              <a:rPr lang="ru-RU" sz="800" b="1" i="1"/>
              <a:t>Социальное</a:t>
            </a:r>
            <a:r>
              <a:rPr lang="ru-RU" sz="800" i="1"/>
              <a:t> </a:t>
            </a:r>
            <a:r>
              <a:rPr lang="ru-RU" sz="800" b="1" i="1"/>
              <a:t>развитие</a:t>
            </a:r>
            <a:r>
              <a:rPr lang="ru-RU" sz="800"/>
              <a:t> – воспитание гражданских, демократических и патриотических убеждений, освоение основных социальных практик, умения принимать ответственные решения, делать осознанный выбор, а также формирование способности и готовности к сотрудничеству, к свободному общению русском, родном и иностранных языках, овладение современными средствами вербальной и невербальной коммуникации  .</a:t>
            </a:r>
            <a:endParaRPr lang="ru-RU" sz="800" b="1" i="1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 i="1"/>
              <a:t>Общекультурное развитие </a:t>
            </a:r>
            <a:r>
              <a:rPr lang="ru-RU" sz="800"/>
              <a:t>– освоение основ наук, основ отечественной и мировой культуры.</a:t>
            </a:r>
            <a:endParaRPr lang="ru-RU" sz="800" b="1" i="1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/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A6F86C-4016-4E2D-8168-BDAC7CD8F3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F6420-1086-48D2-8B2E-993F2523C78D}" type="slidenum">
              <a:rPr lang="ru-RU"/>
              <a:pPr/>
              <a:t>15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</a:rPr>
              <a:t>   УУД - это система действий учащегося, обеспечивающая  культурную идентичность, социальную компетентность, </a:t>
            </a:r>
          </a:p>
          <a:p>
            <a:r>
              <a:rPr lang="ru-RU" sz="1400" dirty="0">
                <a:latin typeface="Times New Roman" pitchFamily="18" charset="0"/>
              </a:rPr>
              <a:t>толерантность, способность к самостоятельному усвоению новых знаний и умений, включая организацию самостоятельной учебной деятельности.</a:t>
            </a:r>
          </a:p>
          <a:p>
            <a:r>
              <a:rPr lang="ru-RU" sz="1400" dirty="0">
                <a:latin typeface="Times New Roman" pitchFamily="18" charset="0"/>
              </a:rPr>
              <a:t>   Авторы стандартов второго поколения рассматривают УУД как обеспечение возможностей учащегося самостоятельно действовать при получении образования.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290A0-E12B-4AEE-813B-571000B0D765}" type="slidenum">
              <a:rPr lang="ru-RU"/>
              <a:pPr/>
              <a:t>21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</a:rPr>
              <a:t>   Коммуникативные УУД обеспечивают возможности сотрудничества –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</a:t>
            </a:r>
            <a:endParaRPr lang="ru-RU" sz="1400" dirty="0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0099"/>
                </a:solidFill>
                <a:latin typeface="Times New Roman" pitchFamily="18" charset="0"/>
              </a:rPr>
              <a:t>  Где же идёт развитие коммуникативных УУД? </a:t>
            </a:r>
          </a:p>
          <a:p>
            <a:r>
              <a:rPr lang="ru-RU" sz="1400" dirty="0">
                <a:solidFill>
                  <a:srgbClr val="000099"/>
                </a:solidFill>
                <a:latin typeface="Times New Roman" pitchFamily="18" charset="0"/>
              </a:rPr>
              <a:t>Умение учитывать разные мнения и стремиться к координации различных позиций в сотрудничестве; формирование собственного мнения и позиции, договариваться, приходить к общему решению в совместной деятельности.</a:t>
            </a:r>
          </a:p>
          <a:p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42B5C-9312-4D80-B822-41E81699A9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437C5A-1F89-4155-9779-71C72A9216E1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Государственные образовательные стандарты второго поколения — новое качество образования, новый способ постановки задач перед системой образования в интересах личности, общества и государства, новый механизм достижения социального доверия с помощью Общественного договора</a:t>
            </a:r>
            <a:endParaRPr lang="en-US"/>
          </a:p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5940-583A-4B98-BF01-7AF561C8876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5940-583A-4B98-BF01-7AF561C8876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77F69A-F743-4D76-B2E8-7B8C13E571C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4238B-0913-4A1A-8934-20EED2DD8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7CFB-632D-451B-B7CB-8B3FB7F9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D447D-9330-4B94-8C0A-330C3059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1C5B-21D3-4BC1-99BE-59F78D984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B2D1-C9C5-4194-AAC2-1DBE5C25C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462D-5D7A-4930-8A08-8E3453808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39F74-EC07-4216-8630-BB71A5E59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DE46-4353-4A77-B9D2-CB66F3EF5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4E2AA-7183-423D-9F2C-465A110B6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5773-3E1C-4DD6-B994-06D3AE943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AEC1-8E18-4674-80AA-B952F864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0EFF-7ED7-48A9-AB72-FFCECB2D4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25BE-7F76-465E-A8FB-A4A89BC0E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FEE66A-A449-4E1A-87B6-10DF61F55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standart.edu.ru/" TargetMode="Externa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hyperlink" Target="&#1086;%20&#1087;&#1088;&#1086;&#1075;&#1088;&#1072;&#1084;&#1084;&#1072;&#1093;/&#1090;&#1088;&#1077;&#1073;&#1086;&#1074;&#1072;&#1085;&#1080;&#1103;%20&#1082;%20&#1087;&#1088;&#1086;&#1075;&#1088;&#1072;&#1084;&#1084;&#1072;&#1084;%20&#1059;&#1044;&#1054;.doc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47760" cy="2016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Родительское  собрание: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Введение стандартов второго поколения 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в 5-х классах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(ФГОС основного общего образования)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5072074"/>
            <a:ext cx="4214842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Заместитель директора по УВР </a:t>
            </a:r>
            <a:r>
              <a:rPr lang="ru-RU" sz="2000" b="1" dirty="0">
                <a:solidFill>
                  <a:schemeClr val="tx1"/>
                </a:solidFill>
              </a:rPr>
              <a:t>Кириленко Т.А.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3042" y="2643182"/>
            <a:ext cx="6500858" cy="120032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</a:rPr>
              <a:t>Меняются цели образования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000504"/>
            <a:ext cx="357190" cy="571504"/>
          </a:xfrm>
          <a:prstGeom prst="downArrow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85918" y="4857760"/>
            <a:ext cx="6500858" cy="1077218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Создать условия, чтоб ученик получал знания сам!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42910" y="285728"/>
            <a:ext cx="7858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ИЗМЕНЕНИЕ РОЛЕЙ УЧАСТНИКОВ ОБРАЗОВАТЕЛЬНОГО    ПРОЦЕССА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75" y="1198563"/>
            <a:ext cx="1285875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8" name="Прямоугольник 25"/>
          <p:cNvSpPr>
            <a:spLocks noChangeArrowheads="1"/>
          </p:cNvSpPr>
          <p:nvPr/>
        </p:nvSpPr>
        <p:spPr bwMode="auto">
          <a:xfrm>
            <a:off x="785813" y="1285875"/>
            <a:ext cx="1214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17375E"/>
                </a:solidFill>
              </a:rPr>
              <a:t>УЧЕНИК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750" y="1241425"/>
            <a:ext cx="1285875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0" name="Прямоугольник 27"/>
          <p:cNvSpPr>
            <a:spLocks noChangeArrowheads="1"/>
          </p:cNvSpPr>
          <p:nvPr/>
        </p:nvSpPr>
        <p:spPr bwMode="auto">
          <a:xfrm>
            <a:off x="7215188" y="1330325"/>
            <a:ext cx="1214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УЧИТЕЛЬ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1500" y="1857375"/>
            <a:ext cx="1643063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2" name="Прямоугольник 29"/>
          <p:cNvSpPr>
            <a:spLocks noChangeArrowheads="1"/>
          </p:cNvSpPr>
          <p:nvPr/>
        </p:nvSpPr>
        <p:spPr bwMode="auto">
          <a:xfrm>
            <a:off x="500063" y="1858963"/>
            <a:ext cx="17859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ПОЛУЧАЕТ ГОТОВУЮ ИНФОРМАЦИЮ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20271" y="1884363"/>
            <a:ext cx="1623667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4" name="Прямоугольник 31"/>
          <p:cNvSpPr>
            <a:spLocks noChangeArrowheads="1"/>
          </p:cNvSpPr>
          <p:nvPr/>
        </p:nvSpPr>
        <p:spPr bwMode="auto">
          <a:xfrm>
            <a:off x="6929438" y="1973263"/>
            <a:ext cx="1785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ТРАНСЛИРУЕТ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ИНФОРМАЦИЮ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" y="2857500"/>
            <a:ext cx="1643063" cy="1867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6" name="Прямоугольник 33"/>
          <p:cNvSpPr>
            <a:spLocks noChangeArrowheads="1"/>
          </p:cNvSpPr>
          <p:nvPr/>
        </p:nvSpPr>
        <p:spPr bwMode="auto">
          <a:xfrm>
            <a:off x="428625" y="2901950"/>
            <a:ext cx="1928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17375E"/>
                </a:solidFill>
              </a:rPr>
              <a:t>ОСУЩЕСТВЛЯЕТ: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ПОИСК,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ВЫБОР,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АНАЛИЗ,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СИСТЕМАТИЗАЦИЮ И ПРЕЗЕНТАЦИЮ ИНФОРМАЦИИ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00875" y="2857500"/>
            <a:ext cx="1643063" cy="2011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8" name="Прямоугольник 35"/>
          <p:cNvSpPr>
            <a:spLocks noChangeArrowheads="1"/>
          </p:cNvSpPr>
          <p:nvPr/>
        </p:nvSpPr>
        <p:spPr bwMode="auto">
          <a:xfrm>
            <a:off x="6929438" y="2928938"/>
            <a:ext cx="1785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17375E"/>
                </a:solidFill>
              </a:rPr>
              <a:t>ОРГАНИЗУЕТ ДЕЯТЕЛЬНОСТЬ УЧЕНИКА ПО РАБОТЕ С ИНФОРМАЦИЕЙ НА ОСНОВЕ СОЗДАННОЙ ИМ МОДЕЛИ УРОКА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83768" y="4429125"/>
            <a:ext cx="4248472" cy="368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0" name="Прямоугольник 37"/>
          <p:cNvSpPr>
            <a:spLocks noChangeArrowheads="1"/>
          </p:cNvSpPr>
          <p:nvPr/>
        </p:nvSpPr>
        <p:spPr bwMode="auto">
          <a:xfrm>
            <a:off x="2195737" y="4462463"/>
            <a:ext cx="4824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НОВОЕ КАЧЕСТВО ОБРАЗОВАНИЯ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14414" y="5643578"/>
            <a:ext cx="6429380" cy="983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2" name="Прямоугольник 41"/>
          <p:cNvSpPr>
            <a:spLocks noChangeArrowheads="1"/>
          </p:cNvSpPr>
          <p:nvPr/>
        </p:nvSpPr>
        <p:spPr bwMode="auto">
          <a:xfrm>
            <a:off x="1000100" y="5676900"/>
            <a:ext cx="6451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РАЗВИТИЕ «КОМПЕТЕНТНОСТИ К ОБНОВЛЕНИЮ КОМПЕТЕНЦИЙ» И МОТИВАЦИИ К ОБУЧЕНИЮ НА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РАЗНЫХ ЭТАПАХ РАЗВИТИЯ ЛИЧНОСТИ ОБУЧАЮЩИХСЯ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57422" y="5143512"/>
            <a:ext cx="4608512" cy="428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4" name="Прямоугольник 39"/>
          <p:cNvSpPr>
            <a:spLocks noChangeArrowheads="1"/>
          </p:cNvSpPr>
          <p:nvPr/>
        </p:nvSpPr>
        <p:spPr bwMode="auto">
          <a:xfrm>
            <a:off x="1857356" y="5214950"/>
            <a:ext cx="5544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НОВЫЙ ОБРАЗОВАТЕЛЬНЫЙ РЕЗУЛЬТАТ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1714500"/>
            <a:ext cx="2357438" cy="1071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6" name="Прямоугольник 43"/>
          <p:cNvSpPr>
            <a:spLocks noChangeArrowheads="1"/>
          </p:cNvSpPr>
          <p:nvPr/>
        </p:nvSpPr>
        <p:spPr bwMode="auto">
          <a:xfrm>
            <a:off x="3419475" y="1747838"/>
            <a:ext cx="2520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В ТРАДИЦИОННОЙ 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СИСТЕМЕ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ОБРАЗОВАТЕЛЬНОГО 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ПРОЦЕССА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5857875" y="2143125"/>
            <a:ext cx="10620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0800000">
            <a:off x="2214563" y="2143125"/>
            <a:ext cx="11430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4464844" y="4822031"/>
            <a:ext cx="357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углом 52"/>
          <p:cNvSpPr/>
          <p:nvPr/>
        </p:nvSpPr>
        <p:spPr>
          <a:xfrm rot="5400000">
            <a:off x="3178969" y="2821782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 углом 53"/>
          <p:cNvSpPr/>
          <p:nvPr/>
        </p:nvSpPr>
        <p:spPr>
          <a:xfrm rot="5400000" flipV="1">
            <a:off x="5391944" y="2824957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лево стрелка 54"/>
          <p:cNvSpPr/>
          <p:nvPr/>
        </p:nvSpPr>
        <p:spPr>
          <a:xfrm>
            <a:off x="142875" y="2286000"/>
            <a:ext cx="428625" cy="1643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>
            <a:off x="8643938" y="2286000"/>
            <a:ext cx="357187" cy="1643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0826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 чем заключается новизна ФГОС?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3429024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Информационно – трансляционная школа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071934" y="1928802"/>
            <a:ext cx="928694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428736"/>
            <a:ext cx="3429024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Деятельностная школа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928926" y="3071810"/>
            <a:ext cx="3286148" cy="3357586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В основной школе </a:t>
            </a:r>
            <a:r>
              <a:rPr lang="ru-RU" dirty="0">
                <a:solidFill>
                  <a:schemeClr val="tx1"/>
                </a:solidFill>
              </a:rPr>
              <a:t>осуществляется самостоятельная  навигация по освоенным предметным знаниям при решении конкретных задач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0" y="3286124"/>
            <a:ext cx="2928926" cy="307183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В начальной школе </a:t>
            </a:r>
            <a:r>
              <a:rPr lang="ru-RU" dirty="0">
                <a:solidFill>
                  <a:schemeClr val="tx1"/>
                </a:solidFill>
              </a:rPr>
              <a:t>формируются первичные навыки самостоятельного поиска знаний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6286480" y="3286124"/>
            <a:ext cx="2857520" cy="307183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В старшей школе </a:t>
            </a:r>
            <a:r>
              <a:rPr lang="ru-RU" dirty="0">
                <a:solidFill>
                  <a:schemeClr val="tx1"/>
                </a:solidFill>
              </a:rPr>
              <a:t>полученные знания применяются в учебной, проектной и исследовательской деятельности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 чем заключается новизна ФГОС?</a:t>
            </a: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2857488" y="3000372"/>
            <a:ext cx="3000396" cy="114300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ОРИЕНТАЦИЯ 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ПРЕДМЕТНЫЙ РЕЗУЛЬТАТ ОБУЧЕНИЯ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Сумма  знаний, накопленная за время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571744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ЛИЧНОСТНЫЙ РЕЗУЛЬТАТ ОБУЧЕНИЯ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Развитие  личности ученика</a:t>
            </a:r>
          </a:p>
        </p:txBody>
      </p:sp>
      <p:pic>
        <p:nvPicPr>
          <p:cNvPr id="7" name="Picture 10" descr="PE0183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26812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57422" y="2643182"/>
            <a:ext cx="5429288" cy="1200329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</a:rPr>
              <a:t>Новая  оценка результатов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000504"/>
            <a:ext cx="357190" cy="57150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480" y="4714884"/>
            <a:ext cx="6500858" cy="156966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Не только базовые знания, но и  уровень сформированных УУД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184500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0" y="1643050"/>
            <a:ext cx="4315596" cy="5702397"/>
            <a:chOff x="2806" y="1214"/>
            <a:chExt cx="2162" cy="2825"/>
          </a:xfrm>
        </p:grpSpPr>
        <p:sp>
          <p:nvSpPr>
            <p:cNvPr id="705546" name="AutoShape 10"/>
            <p:cNvSpPr>
              <a:spLocks noChangeArrowheads="1"/>
            </p:cNvSpPr>
            <p:nvPr/>
          </p:nvSpPr>
          <p:spPr bwMode="gray">
            <a:xfrm>
              <a:off x="2914" y="1462"/>
              <a:ext cx="2040" cy="1982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pitchFamily="34" charset="0"/>
              </a:endParaRPr>
            </a:p>
          </p:txBody>
        </p:sp>
        <p:sp>
          <p:nvSpPr>
            <p:cNvPr id="5139" name="Text Box 11"/>
            <p:cNvSpPr txBox="1">
              <a:spLocks noChangeArrowheads="1"/>
            </p:cNvSpPr>
            <p:nvPr/>
          </p:nvSpPr>
          <p:spPr bwMode="gray">
            <a:xfrm>
              <a:off x="3164" y="1462"/>
              <a:ext cx="1804" cy="2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совокупность действий </a:t>
              </a:r>
            </a:p>
            <a:p>
              <a:pPr algn="ctr"/>
              <a:r>
                <a:rPr lang="ru-RU" sz="2000" b="1" dirty="0"/>
                <a:t>учащегося, обеспечивающих способность к самостоятельному усвоению новых знаний и умений, включая организацию этого процесса, культурную идентичность и толерантность.</a:t>
              </a:r>
            </a:p>
            <a:p>
              <a:endParaRPr lang="ru-RU" sz="2400" b="1" dirty="0">
                <a:solidFill>
                  <a:srgbClr val="006666"/>
                </a:solidFill>
              </a:endParaRPr>
            </a:p>
            <a:p>
              <a:endParaRPr lang="ru-RU" sz="2400" b="1" dirty="0">
                <a:solidFill>
                  <a:srgbClr val="006666"/>
                </a:solidFill>
              </a:endParaRPr>
            </a:p>
            <a:p>
              <a:endParaRPr lang="ru-RU" sz="2400" b="1" dirty="0">
                <a:solidFill>
                  <a:srgbClr val="000000"/>
                </a:solidFill>
              </a:endParaRPr>
            </a:p>
            <a:p>
              <a:endParaRPr lang="ru-RU" sz="2400" b="1" dirty="0">
                <a:solidFill>
                  <a:srgbClr val="000000"/>
                </a:solidFill>
              </a:endParaRPr>
            </a:p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06" y="1214"/>
              <a:ext cx="342" cy="888"/>
              <a:chOff x="2806" y="1214"/>
              <a:chExt cx="342" cy="888"/>
            </a:xfrm>
          </p:grpSpPr>
          <p:sp>
            <p:nvSpPr>
              <p:cNvPr id="705549" name="Freeform 13"/>
              <p:cNvSpPr>
                <a:spLocks/>
              </p:cNvSpPr>
              <p:nvPr/>
            </p:nvSpPr>
            <p:spPr bwMode="gray">
              <a:xfrm>
                <a:off x="2878" y="1214"/>
                <a:ext cx="153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  <p:sp>
            <p:nvSpPr>
              <p:cNvPr id="705550" name="Freeform 14"/>
              <p:cNvSpPr>
                <a:spLocks/>
              </p:cNvSpPr>
              <p:nvPr/>
            </p:nvSpPr>
            <p:spPr bwMode="gray">
              <a:xfrm>
                <a:off x="2806" y="1426"/>
                <a:ext cx="342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720" y="1643050"/>
            <a:ext cx="4197350" cy="3916362"/>
            <a:chOff x="672" y="1421"/>
            <a:chExt cx="2130" cy="1891"/>
          </a:xfrm>
        </p:grpSpPr>
        <p:sp>
          <p:nvSpPr>
            <p:cNvPr id="705539" name="AutoShape 3"/>
            <p:cNvSpPr>
              <a:spLocks noChangeArrowheads="1"/>
            </p:cNvSpPr>
            <p:nvPr/>
          </p:nvSpPr>
          <p:spPr bwMode="gray">
            <a:xfrm>
              <a:off x="672" y="1769"/>
              <a:ext cx="2112" cy="1543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489" y="1421"/>
              <a:ext cx="313" cy="880"/>
              <a:chOff x="2489" y="1421"/>
              <a:chExt cx="313" cy="880"/>
            </a:xfrm>
          </p:grpSpPr>
          <p:sp>
            <p:nvSpPr>
              <p:cNvPr id="705541" name="Freeform 5"/>
              <p:cNvSpPr>
                <a:spLocks/>
              </p:cNvSpPr>
              <p:nvPr/>
            </p:nvSpPr>
            <p:spPr bwMode="gray">
              <a:xfrm>
                <a:off x="2572" y="1421"/>
                <a:ext cx="151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  <p:sp>
            <p:nvSpPr>
              <p:cNvPr id="705542" name="Freeform 6"/>
              <p:cNvSpPr>
                <a:spLocks/>
              </p:cNvSpPr>
              <p:nvPr/>
            </p:nvSpPr>
            <p:spPr bwMode="gray">
              <a:xfrm>
                <a:off x="2489" y="1625"/>
                <a:ext cx="313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</p:grpSp>
      </p:grpSp>
      <p:sp>
        <p:nvSpPr>
          <p:cNvPr id="5148" name="Text Box 8"/>
          <p:cNvSpPr txBox="1">
            <a:spLocks noChangeArrowheads="1"/>
          </p:cNvSpPr>
          <p:nvPr/>
        </p:nvSpPr>
        <p:spPr bwMode="gray">
          <a:xfrm>
            <a:off x="571472" y="3286124"/>
            <a:ext cx="364333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3300"/>
                </a:solidFill>
              </a:rPr>
              <a:t>умение учиться</a:t>
            </a:r>
            <a:r>
              <a:rPr lang="ru-RU" sz="2000" b="1" dirty="0">
                <a:solidFill>
                  <a:srgbClr val="000066"/>
                </a:solidFill>
              </a:rPr>
              <a:t>,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ru-RU" sz="2000" b="1" dirty="0"/>
              <a:t>т.·е. способность субъекта к саморазвитию и самосовершенствованию</a:t>
            </a:r>
            <a:endParaRPr lang="ru-RU" sz="2000" b="1" dirty="0">
              <a:solidFill>
                <a:srgbClr val="000066"/>
              </a:solidFill>
            </a:endParaRPr>
          </a:p>
          <a:p>
            <a:endParaRPr lang="ru-RU" sz="2400" b="1" dirty="0">
              <a:solidFill>
                <a:srgbClr val="000066"/>
              </a:solidFill>
            </a:endParaRPr>
          </a:p>
          <a:p>
            <a:endParaRPr lang="ru-RU" sz="2400" b="1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14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50825" y="333375"/>
            <a:ext cx="5329238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Понятие УУД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1857364"/>
            <a:ext cx="3429024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Познавательные 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250825" y="333375"/>
            <a:ext cx="5329238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Понятие УУД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3214686"/>
            <a:ext cx="3429024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Личностные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1857364"/>
            <a:ext cx="3429024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Регулятивные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214686"/>
            <a:ext cx="3714776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Коммуникативные</a:t>
            </a:r>
          </a:p>
        </p:txBody>
      </p:sp>
      <p:pic>
        <p:nvPicPr>
          <p:cNvPr id="7" name="Picture 4" descr="j04109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480263"/>
            <a:ext cx="2417766" cy="23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57161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Универсальные учебные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00594"/>
          </a:xfrm>
        </p:spPr>
        <p:txBody>
          <a:bodyPr/>
          <a:lstStyle/>
          <a:p>
            <a:pPr algn="just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5" descr="839688d55411.jpg"/>
          <p:cNvPicPr>
            <a:picLocks noChangeAspect="1"/>
          </p:cNvPicPr>
          <p:nvPr/>
        </p:nvPicPr>
        <p:blipFill>
          <a:blip r:embed="rId2" cstate="print"/>
          <a:srcRect l="5882"/>
          <a:stretch>
            <a:fillRect/>
          </a:stretch>
        </p:blipFill>
        <p:spPr bwMode="auto">
          <a:xfrm>
            <a:off x="5857884" y="2857496"/>
            <a:ext cx="2811732" cy="33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1857364"/>
            <a:ext cx="4714908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>
                <a:solidFill>
                  <a:srgbClr val="002060"/>
                </a:solidFill>
              </a:rPr>
              <a:t>Личностные УУД</a:t>
            </a:r>
            <a:r>
              <a:rPr lang="ru-RU" sz="2400" b="1" dirty="0">
                <a:solidFill>
                  <a:srgbClr val="002060"/>
                </a:solidFill>
              </a:rPr>
              <a:t> – сформированность внутренней позиции, мотивации учебной деятельности, ориентация на моральные нормы и их выполнение.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57161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Универсальные учебные действия</a:t>
            </a:r>
          </a:p>
        </p:txBody>
      </p:sp>
      <p:pic>
        <p:nvPicPr>
          <p:cNvPr id="4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357694"/>
            <a:ext cx="1938838" cy="159658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2143116"/>
            <a:ext cx="5286412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>
                <a:solidFill>
                  <a:srgbClr val="7030A0"/>
                </a:solidFill>
              </a:rPr>
              <a:t>Регулятивные – </a:t>
            </a:r>
            <a:r>
              <a:rPr lang="ru-RU" sz="2400" b="1" dirty="0">
                <a:solidFill>
                  <a:srgbClr val="7030A0"/>
                </a:solidFill>
              </a:rPr>
              <a:t>учебные действия, направленные на организацию своей работы    ( способность ставить  цель и задачу, планировать, контролировать и оценивать свои действия).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57161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Универсальные учебные действия</a:t>
            </a:r>
          </a:p>
        </p:txBody>
      </p:sp>
      <p:pic>
        <p:nvPicPr>
          <p:cNvPr id="5" name="Picture 5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1714488"/>
            <a:ext cx="5286412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>
                <a:solidFill>
                  <a:srgbClr val="002060"/>
                </a:solidFill>
              </a:rPr>
              <a:t>ПОЗНАВАТЕЛЬНЫЕ   УУД</a:t>
            </a:r>
            <a:r>
              <a:rPr lang="ru-RU" sz="2400" b="1" dirty="0">
                <a:solidFill>
                  <a:srgbClr val="002060"/>
                </a:solidFill>
              </a:rPr>
              <a:t> – это действия, направленные на поиск необходимой информации для решения или выполнения учебной задачи.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 на собрании: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2844" y="1714489"/>
            <a:ext cx="4929222" cy="707886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Что такое ФГОС?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71737" y="2714620"/>
            <a:ext cx="6143668" cy="707886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чего вводят ФГОС?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14744" y="4149725"/>
            <a:ext cx="5429256" cy="120032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изменится ученик новой школы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476375" y="2781300"/>
            <a:ext cx="935038" cy="863600"/>
          </a:xfrm>
          <a:prstGeom prst="curvedRightArrow">
            <a:avLst>
              <a:gd name="adj1" fmla="val 20000"/>
              <a:gd name="adj2" fmla="val 40000"/>
              <a:gd name="adj3" fmla="val 36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643174" y="3786190"/>
            <a:ext cx="935038" cy="863600"/>
          </a:xfrm>
          <a:prstGeom prst="curvedRightArrow">
            <a:avLst>
              <a:gd name="adj1" fmla="val 20000"/>
              <a:gd name="adj2" fmla="val 40000"/>
              <a:gd name="adj3" fmla="val 36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 descr="MC9004344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429132"/>
            <a:ext cx="162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57161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Универсальные учебные действия</a:t>
            </a:r>
          </a:p>
        </p:txBody>
      </p:sp>
      <p:pic>
        <p:nvPicPr>
          <p:cNvPr id="4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736"/>
            <a:ext cx="1867400" cy="153775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357430"/>
            <a:ext cx="5286412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>
                <a:solidFill>
                  <a:srgbClr val="7030A0"/>
                </a:solidFill>
              </a:rPr>
              <a:t>КОММУНИКАТИВНЫЕ  УУД- </a:t>
            </a:r>
            <a:r>
              <a:rPr lang="ru-RU" sz="2400" b="1" dirty="0">
                <a:solidFill>
                  <a:srgbClr val="7030A0"/>
                </a:solidFill>
              </a:rPr>
              <a:t>использование  речевых  средств для решения коммуникативных задач, навыки сотрудничества.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gray">
          <a:xfrm>
            <a:off x="2590800" y="213360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1400" y="3124200"/>
            <a:ext cx="2057400" cy="2133600"/>
            <a:chOff x="2016" y="1920"/>
            <a:chExt cx="1680" cy="1680"/>
          </a:xfrm>
        </p:grpSpPr>
        <p:sp>
          <p:nvSpPr>
            <p:cNvPr id="25604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05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60 w 1321"/>
                <a:gd name="T1" fmla="*/ 199 h 712"/>
                <a:gd name="T2" fmla="*/ 1174 w 1321"/>
                <a:gd name="T3" fmla="*/ 221 h 712"/>
                <a:gd name="T4" fmla="*/ 1177 w 1321"/>
                <a:gd name="T5" fmla="*/ 240 h 712"/>
                <a:gd name="T6" fmla="*/ 1172 w 1321"/>
                <a:gd name="T7" fmla="*/ 257 h 712"/>
                <a:gd name="T8" fmla="*/ 1157 w 1321"/>
                <a:gd name="T9" fmla="*/ 273 h 712"/>
                <a:gd name="T10" fmla="*/ 1134 w 1321"/>
                <a:gd name="T11" fmla="*/ 289 h 712"/>
                <a:gd name="T12" fmla="*/ 1105 w 1321"/>
                <a:gd name="T13" fmla="*/ 301 h 712"/>
                <a:gd name="T14" fmla="*/ 1066 w 1321"/>
                <a:gd name="T15" fmla="*/ 313 h 712"/>
                <a:gd name="T16" fmla="*/ 1023 w 1321"/>
                <a:gd name="T17" fmla="*/ 324 h 712"/>
                <a:gd name="T18" fmla="*/ 973 w 1321"/>
                <a:gd name="T19" fmla="*/ 332 h 712"/>
                <a:gd name="T20" fmla="*/ 919 w 1321"/>
                <a:gd name="T21" fmla="*/ 340 h 712"/>
                <a:gd name="T22" fmla="*/ 862 w 1321"/>
                <a:gd name="T23" fmla="*/ 345 h 712"/>
                <a:gd name="T24" fmla="*/ 799 w 1321"/>
                <a:gd name="T25" fmla="*/ 351 h 712"/>
                <a:gd name="T26" fmla="*/ 735 w 1321"/>
                <a:gd name="T27" fmla="*/ 354 h 712"/>
                <a:gd name="T28" fmla="*/ 709 w 1321"/>
                <a:gd name="T29" fmla="*/ 355 h 712"/>
                <a:gd name="T30" fmla="*/ 425 w 1321"/>
                <a:gd name="T31" fmla="*/ 355 h 712"/>
                <a:gd name="T32" fmla="*/ 421 w 1321"/>
                <a:gd name="T33" fmla="*/ 355 h 712"/>
                <a:gd name="T34" fmla="*/ 365 w 1321"/>
                <a:gd name="T35" fmla="*/ 353 h 712"/>
                <a:gd name="T36" fmla="*/ 311 w 1321"/>
                <a:gd name="T37" fmla="*/ 351 h 712"/>
                <a:gd name="T38" fmla="*/ 260 w 1321"/>
                <a:gd name="T39" fmla="*/ 347 h 712"/>
                <a:gd name="T40" fmla="*/ 211 w 1321"/>
                <a:gd name="T41" fmla="*/ 344 h 712"/>
                <a:gd name="T42" fmla="*/ 167 w 1321"/>
                <a:gd name="T43" fmla="*/ 337 h 712"/>
                <a:gd name="T44" fmla="*/ 126 w 1321"/>
                <a:gd name="T45" fmla="*/ 329 h 712"/>
                <a:gd name="T46" fmla="*/ 90 w 1321"/>
                <a:gd name="T47" fmla="*/ 323 h 712"/>
                <a:gd name="T48" fmla="*/ 61 w 1321"/>
                <a:gd name="T49" fmla="*/ 314 h 712"/>
                <a:gd name="T50" fmla="*/ 33 w 1321"/>
                <a:gd name="T51" fmla="*/ 303 h 712"/>
                <a:gd name="T52" fmla="*/ 18 w 1321"/>
                <a:gd name="T53" fmla="*/ 290 h 712"/>
                <a:gd name="T54" fmla="*/ 6 w 1321"/>
                <a:gd name="T55" fmla="*/ 276 h 712"/>
                <a:gd name="T56" fmla="*/ 0 w 1321"/>
                <a:gd name="T57" fmla="*/ 261 h 712"/>
                <a:gd name="T58" fmla="*/ 0 w 1321"/>
                <a:gd name="T59" fmla="*/ 259 h 712"/>
                <a:gd name="T60" fmla="*/ 4 w 1321"/>
                <a:gd name="T61" fmla="*/ 242 h 712"/>
                <a:gd name="T62" fmla="*/ 16 w 1321"/>
                <a:gd name="T63" fmla="*/ 222 h 712"/>
                <a:gd name="T64" fmla="*/ 45 w 1321"/>
                <a:gd name="T65" fmla="*/ 184 h 712"/>
                <a:gd name="T66" fmla="*/ 82 w 1321"/>
                <a:gd name="T67" fmla="*/ 149 h 712"/>
                <a:gd name="T68" fmla="*/ 130 w 1321"/>
                <a:gd name="T69" fmla="*/ 118 h 712"/>
                <a:gd name="T70" fmla="*/ 181 w 1321"/>
                <a:gd name="T71" fmla="*/ 88 h 712"/>
                <a:gd name="T72" fmla="*/ 240 w 1321"/>
                <a:gd name="T73" fmla="*/ 61 h 712"/>
                <a:gd name="T74" fmla="*/ 305 w 1321"/>
                <a:gd name="T75" fmla="*/ 41 h 712"/>
                <a:gd name="T76" fmla="*/ 370 w 1321"/>
                <a:gd name="T77" fmla="*/ 23 h 712"/>
                <a:gd name="T78" fmla="*/ 443 w 1321"/>
                <a:gd name="T79" fmla="*/ 11 h 712"/>
                <a:gd name="T80" fmla="*/ 518 w 1321"/>
                <a:gd name="T81" fmla="*/ 4 h 712"/>
                <a:gd name="T82" fmla="*/ 595 w 1321"/>
                <a:gd name="T83" fmla="*/ 0 h 712"/>
                <a:gd name="T84" fmla="*/ 595 w 1321"/>
                <a:gd name="T85" fmla="*/ 0 h 712"/>
                <a:gd name="T86" fmla="*/ 677 w 1321"/>
                <a:gd name="T87" fmla="*/ 4 h 712"/>
                <a:gd name="T88" fmla="*/ 755 w 1321"/>
                <a:gd name="T89" fmla="*/ 11 h 712"/>
                <a:gd name="T90" fmla="*/ 831 w 1321"/>
                <a:gd name="T91" fmla="*/ 26 h 712"/>
                <a:gd name="T92" fmla="*/ 901 w 1321"/>
                <a:gd name="T93" fmla="*/ 45 h 712"/>
                <a:gd name="T94" fmla="*/ 965 w 1321"/>
                <a:gd name="T95" fmla="*/ 69 h 712"/>
                <a:gd name="T96" fmla="*/ 1024 w 1321"/>
                <a:gd name="T97" fmla="*/ 97 h 712"/>
                <a:gd name="T98" fmla="*/ 1077 w 1321"/>
                <a:gd name="T99" fmla="*/ 127 h 712"/>
                <a:gd name="T100" fmla="*/ 1122 w 1321"/>
                <a:gd name="T101" fmla="*/ 162 h 712"/>
                <a:gd name="T102" fmla="*/ 1160 w 1321"/>
                <a:gd name="T103" fmla="*/ 199 h 712"/>
                <a:gd name="T104" fmla="*/ 1160 w 1321"/>
                <a:gd name="T105" fmla="*/ 19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2295" name="Text Box 7"/>
          <p:cNvSpPr txBox="1">
            <a:spLocks noChangeArrowheads="1"/>
          </p:cNvSpPr>
          <p:nvPr/>
        </p:nvSpPr>
        <p:spPr bwMode="gray">
          <a:xfrm>
            <a:off x="3851275" y="3860800"/>
            <a:ext cx="1182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УУД</a:t>
            </a: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91000" y="1727200"/>
            <a:ext cx="685800" cy="658813"/>
            <a:chOff x="2640" y="1088"/>
            <a:chExt cx="432" cy="41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25609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10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0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49650" y="5065713"/>
            <a:ext cx="319088" cy="279400"/>
            <a:chOff x="2236" y="3191"/>
            <a:chExt cx="201" cy="176"/>
          </a:xfrm>
        </p:grpSpPr>
        <p:sp>
          <p:nvSpPr>
            <p:cNvPr id="25613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14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95600" y="5329238"/>
            <a:ext cx="685800" cy="685800"/>
            <a:chOff x="1824" y="3357"/>
            <a:chExt cx="432" cy="43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25617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18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8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253163" y="3124200"/>
            <a:ext cx="681037" cy="693738"/>
            <a:chOff x="3938" y="1968"/>
            <a:chExt cx="430" cy="437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5622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23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3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638800" y="5300663"/>
            <a:ext cx="654050" cy="622300"/>
            <a:chOff x="3552" y="3339"/>
            <a:chExt cx="412" cy="392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5627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28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8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3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362200" y="3124200"/>
            <a:ext cx="685800" cy="685800"/>
            <a:chOff x="1488" y="1968"/>
            <a:chExt cx="432" cy="432"/>
          </a:xfrm>
        </p:grpSpPr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25632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33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23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5635" name="Oval 36"/>
          <p:cNvSpPr>
            <a:spLocks noChangeArrowheads="1"/>
          </p:cNvSpPr>
          <p:nvPr/>
        </p:nvSpPr>
        <p:spPr bwMode="gray">
          <a:xfrm rot="-3372907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5636" name="Oval 37"/>
          <p:cNvSpPr>
            <a:spLocks noChangeArrowheads="1"/>
          </p:cNvSpPr>
          <p:nvPr/>
        </p:nvSpPr>
        <p:spPr bwMode="gray">
          <a:xfrm rot="-3372907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25638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39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4495800" y="2559050"/>
            <a:ext cx="138113" cy="412750"/>
            <a:chOff x="2832" y="1612"/>
            <a:chExt cx="87" cy="260"/>
          </a:xfrm>
        </p:grpSpPr>
        <p:sp>
          <p:nvSpPr>
            <p:cNvPr id="25641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42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25643" name="Oval 44"/>
          <p:cNvSpPr>
            <a:spLocks noChangeArrowheads="1"/>
          </p:cNvSpPr>
          <p:nvPr/>
        </p:nvSpPr>
        <p:spPr bwMode="gray">
          <a:xfrm rot="-3372907">
            <a:off x="5966619" y="3606006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5644" name="Oval 45"/>
          <p:cNvSpPr>
            <a:spLocks noChangeArrowheads="1"/>
          </p:cNvSpPr>
          <p:nvPr/>
        </p:nvSpPr>
        <p:spPr bwMode="gray">
          <a:xfrm rot="-3372907">
            <a:off x="5718969" y="3729831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5645" name="Text Box 46"/>
          <p:cNvSpPr txBox="1">
            <a:spLocks noChangeArrowheads="1"/>
          </p:cNvSpPr>
          <p:nvPr/>
        </p:nvSpPr>
        <p:spPr bwMode="auto">
          <a:xfrm>
            <a:off x="4824413" y="1557338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умение с достаточной полнотой и точностью выражать свои мысли</a:t>
            </a:r>
            <a:r>
              <a:rPr lang="ru-RU" sz="2000">
                <a:solidFill>
                  <a:srgbClr val="33CCFF"/>
                </a:solidFill>
              </a:rPr>
              <a:t> </a:t>
            </a:r>
            <a:endParaRPr lang="en-US" sz="2000" b="1">
              <a:solidFill>
                <a:srgbClr val="33CCFF"/>
              </a:solidFill>
            </a:endParaRPr>
          </a:p>
        </p:txBody>
      </p:sp>
      <p:sp>
        <p:nvSpPr>
          <p:cNvPr id="25646" name="Text Box 47"/>
          <p:cNvSpPr txBox="1">
            <a:spLocks noChangeArrowheads="1"/>
          </p:cNvSpPr>
          <p:nvPr/>
        </p:nvSpPr>
        <p:spPr bwMode="auto">
          <a:xfrm>
            <a:off x="250825" y="2781300"/>
            <a:ext cx="2160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планирование учебного сотрудничества с учителем и сверстниками</a:t>
            </a:r>
          </a:p>
        </p:txBody>
      </p:sp>
      <p:sp>
        <p:nvSpPr>
          <p:cNvPr id="25647" name="Text Box 48"/>
          <p:cNvSpPr txBox="1">
            <a:spLocks noChangeArrowheads="1"/>
          </p:cNvSpPr>
          <p:nvPr/>
        </p:nvSpPr>
        <p:spPr bwMode="auto">
          <a:xfrm>
            <a:off x="6804025" y="3068638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0000CC"/>
                </a:solidFill>
              </a:rPr>
              <a:t>управление поведением партнёра</a:t>
            </a:r>
            <a:r>
              <a:rPr lang="ru-RU" sz="2000">
                <a:solidFill>
                  <a:srgbClr val="33CCFF"/>
                </a:solidFill>
              </a:rPr>
              <a:t> </a:t>
            </a:r>
            <a:endParaRPr lang="en-US" sz="2000" b="1">
              <a:solidFill>
                <a:srgbClr val="33CCFF"/>
              </a:solidFill>
            </a:endParaRPr>
          </a:p>
        </p:txBody>
      </p:sp>
      <p:sp>
        <p:nvSpPr>
          <p:cNvPr id="25648" name="Text Box 49"/>
          <p:cNvSpPr txBox="1">
            <a:spLocks noChangeArrowheads="1"/>
          </p:cNvSpPr>
          <p:nvPr/>
        </p:nvSpPr>
        <p:spPr bwMode="auto">
          <a:xfrm>
            <a:off x="971550" y="5445125"/>
            <a:ext cx="1916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постановка вопросов</a:t>
            </a:r>
          </a:p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25649" name="Text Box 50"/>
          <p:cNvSpPr txBox="1">
            <a:spLocks noChangeArrowheads="1"/>
          </p:cNvSpPr>
          <p:nvPr/>
        </p:nvSpPr>
        <p:spPr bwMode="auto">
          <a:xfrm>
            <a:off x="6372225" y="54451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разрешение конфликтов</a:t>
            </a:r>
            <a:r>
              <a:rPr lang="ru-RU" sz="2000">
                <a:solidFill>
                  <a:srgbClr val="33CCFF"/>
                </a:solidFill>
              </a:rPr>
              <a:t> </a:t>
            </a:r>
            <a:endParaRPr lang="en-US" sz="2000" b="1">
              <a:solidFill>
                <a:srgbClr val="33CCFF"/>
              </a:solidFill>
            </a:endParaRPr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179388" y="115888"/>
            <a:ext cx="5651500" cy="1835150"/>
            <a:chOff x="555" y="2823"/>
            <a:chExt cx="973" cy="1065"/>
          </a:xfrm>
        </p:grpSpPr>
        <p:pic>
          <p:nvPicPr>
            <p:cNvPr id="25653" name="Picture 2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5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5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25657" name="Picture 31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58" name="Rectangle 58"/>
          <p:cNvSpPr>
            <a:spLocks noChangeArrowheads="1"/>
          </p:cNvSpPr>
          <p:nvPr/>
        </p:nvSpPr>
        <p:spPr bwMode="auto">
          <a:xfrm>
            <a:off x="611188" y="765175"/>
            <a:ext cx="468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Коммуникативные УУД</a:t>
            </a:r>
          </a:p>
        </p:txBody>
      </p:sp>
      <p:pic>
        <p:nvPicPr>
          <p:cNvPr id="2565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1588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3042" y="2643182"/>
            <a:ext cx="6500858" cy="1200329"/>
          </a:xfrm>
          <a:prstGeom prst="rect">
            <a:avLst/>
          </a:prstGeom>
          <a:solidFill>
            <a:srgbClr val="F4AADB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</a:rPr>
              <a:t>Новая методологическая основа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14488"/>
            <a:ext cx="714380" cy="714380"/>
          </a:xfrm>
          <a:prstGeom prst="star5">
            <a:avLst/>
          </a:prstGeom>
          <a:solidFill>
            <a:srgbClr val="F4A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000504"/>
            <a:ext cx="357190" cy="571504"/>
          </a:xfrm>
          <a:prstGeom prst="downArrow">
            <a:avLst/>
          </a:prstGeom>
          <a:solidFill>
            <a:srgbClr val="F4A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480" y="4786322"/>
            <a:ext cx="6500858" cy="1077218"/>
          </a:xfrm>
          <a:prstGeom prst="rect">
            <a:avLst/>
          </a:prstGeom>
          <a:solidFill>
            <a:srgbClr val="F4AADB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Системно – деятельностный подход</a:t>
            </a:r>
          </a:p>
        </p:txBody>
      </p:sp>
      <p:pic>
        <p:nvPicPr>
          <p:cNvPr id="9" name="Picture 2" descr="http://im8-tub-ru.yandex.net/i?id=116540477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4399"/>
            <a:ext cx="1500166" cy="1573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14313"/>
            <a:ext cx="7715304" cy="128587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C3300"/>
                </a:solidFill>
              </a:rPr>
              <a:t>Системно – деятельностный подход: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4500"/>
            <a:ext cx="8929688" cy="44180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sz="2400" b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928794" y="4000504"/>
            <a:ext cx="6786555" cy="142876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Обеспечивает активную учебно-познавательную деятельность, выбор образовательных               траекторий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785786" y="1857364"/>
            <a:ext cx="7858125" cy="150018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Построение образовательного процесса с учетом индивидуальных, возрастных, психологических и физиологических особенностей обучающихся</a:t>
            </a:r>
          </a:p>
        </p:txBody>
      </p:sp>
      <p:pic>
        <p:nvPicPr>
          <p:cNvPr id="8" name="Picture 8" descr="http://im6-tub-ru.yandex.net/i?id=149822236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29650"/>
            <a:ext cx="1857388" cy="3028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472" y="2643182"/>
            <a:ext cx="8286808" cy="1077218"/>
          </a:xfrm>
          <a:prstGeom prst="rect">
            <a:avLst/>
          </a:prstGeom>
          <a:solidFill>
            <a:srgbClr val="E9FDA1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Изменяются средства обучения и технологии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3857628"/>
            <a:ext cx="357190" cy="571504"/>
          </a:xfrm>
          <a:prstGeom prst="downArrow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43042" y="4500570"/>
            <a:ext cx="6715172" cy="1815882"/>
          </a:xfrm>
          <a:prstGeom prst="rect">
            <a:avLst/>
          </a:prstGeom>
          <a:solidFill>
            <a:srgbClr val="E9FDA1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На первое место: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Информационно – коммуникативные технологии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429132"/>
            <a:ext cx="145732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41763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Образовательные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Обучение на основе учебных ситуаций;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ИКТ технологии;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Активные формы обучения ( в парах, группах, КСО);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Игровые, проектные технологии, проблемное обучение и др.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C:\Program Files\Common Files\Microsoft Shared\Clipart\cagcat50\BD0615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60120"/>
            <a:ext cx="1714512" cy="22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1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34" y="2143116"/>
            <a:ext cx="8286808" cy="954107"/>
          </a:xfrm>
          <a:prstGeom prst="rect">
            <a:avLst/>
          </a:prstGeom>
          <a:solidFill>
            <a:srgbClr val="C2FC7C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Меняется система взаимоотношений «учитель – ученик»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357298"/>
            <a:ext cx="714380" cy="714380"/>
          </a:xfrm>
          <a:prstGeom prst="star5">
            <a:avLst/>
          </a:prstGeom>
          <a:solidFill>
            <a:srgbClr val="C2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3143248"/>
            <a:ext cx="357190" cy="571504"/>
          </a:xfrm>
          <a:prstGeom prst="downArrow">
            <a:avLst/>
          </a:prstGeom>
          <a:solidFill>
            <a:srgbClr val="C2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480" y="3857628"/>
            <a:ext cx="6500858" cy="523220"/>
          </a:xfrm>
          <a:prstGeom prst="rect">
            <a:avLst/>
          </a:prstGeom>
          <a:solidFill>
            <a:srgbClr val="C2FC7C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Учитель не наставник, а партнер!</a:t>
            </a:r>
          </a:p>
        </p:txBody>
      </p:sp>
      <p:pic>
        <p:nvPicPr>
          <p:cNvPr id="11" name="Рисунок 10" descr="C:\Documents and Settings\Admin\Рабочий стол\Методобъединение\15055_smjpg_24s74515h33949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10098"/>
            <a:ext cx="2950372" cy="22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4414" y="2643183"/>
            <a:ext cx="7072362" cy="1357321"/>
          </a:xfrm>
          <a:prstGeom prst="rect">
            <a:avLst/>
          </a:prstGeom>
          <a:solidFill>
            <a:srgbClr val="E9FDA1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Обновлено  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содержание   образования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2460632" cy="22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8596" y="1214422"/>
            <a:ext cx="8286808" cy="45005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Программа развития УУД,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400" b="1" dirty="0"/>
              <a:t>Программа отдельных   учебных предметов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400" b="1" dirty="0"/>
              <a:t>Программа воспитания   и социализации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400" b="1" dirty="0"/>
              <a:t>     обучающихся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Программа  формирования   культуры  </a:t>
            </a:r>
          </a:p>
          <a:p>
            <a:pPr marL="342900" indent="-342900"/>
            <a:r>
              <a:rPr lang="ru-RU" sz="2400" b="1" dirty="0"/>
              <a:t>     здорового  и   безопасного  образа  жизни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Программа духовно – нравственного развития и </a:t>
            </a:r>
          </a:p>
          <a:p>
            <a:pPr marL="342900" indent="-342900"/>
            <a:r>
              <a:rPr lang="ru-RU" sz="2400" b="1" dirty="0"/>
              <a:t>    воспитания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800" b="1" dirty="0"/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600" b="1" dirty="0"/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707886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Содержание образования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857760"/>
            <a:ext cx="2428892" cy="17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202321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УМК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CDDD9-47D8-4C0B-A8F6-99BB4A9361E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3643306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Формирование системы базовых опорных знаний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1643050"/>
            <a:ext cx="3643306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Формирование  умений и УУД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143248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Создание образовательного пространства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429124" y="928670"/>
            <a:ext cx="500066" cy="3786214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286256"/>
            <a:ext cx="3643306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Учет индивидуального темпа развития ребенка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4286256"/>
            <a:ext cx="3714744" cy="22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Построение личной траектории обучения, в соответствие с интересами и возможностями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0104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tx1"/>
                </a:solidFill>
              </a:rPr>
              <a:t>Закон  РФ  «Об образовании»</a:t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(от.1.12.</a:t>
            </a:r>
            <a:r>
              <a:rPr lang="tt-RU" sz="1800" b="1" dirty="0">
                <a:solidFill>
                  <a:srgbClr val="FF0000"/>
                </a:solidFill>
                <a:latin typeface="Times New Roman" pitchFamily="18" charset="0"/>
              </a:rPr>
              <a:t> 2007 г.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t-RU" sz="1800" b="1" dirty="0">
                <a:solidFill>
                  <a:srgbClr val="FF0000"/>
                </a:solidFill>
                <a:latin typeface="Times New Roman" pitchFamily="18" charset="0"/>
              </a:rPr>
              <a:t>№ 309-ФЗ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</a:rPr>
              <a:t> 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204864"/>
            <a:ext cx="7010400" cy="2061989"/>
          </a:xfrm>
        </p:spPr>
        <p:txBody>
          <a:bodyPr>
            <a:normAutofit fontScale="92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1"/>
                </a:solidFill>
              </a:rPr>
              <a:t>Под </a:t>
            </a:r>
            <a:r>
              <a:rPr lang="ru-RU" sz="2800" b="1" dirty="0">
                <a:solidFill>
                  <a:schemeClr val="tx1"/>
                </a:solidFill>
              </a:rPr>
              <a:t>образованием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 Российской Федерации понимается целенаправленный процесс </a:t>
            </a:r>
            <a:r>
              <a:rPr lang="ru-RU" sz="2800" b="1" dirty="0">
                <a:solidFill>
                  <a:srgbClr val="FF0000"/>
                </a:solidFill>
              </a:rPr>
              <a:t>обучения и воспитания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br>
              <a:rPr lang="ru-RU" sz="2800" b="1" i="1" dirty="0"/>
            </a:br>
            <a:r>
              <a:rPr lang="ru-RU" sz="2800" dirty="0">
                <a:solidFill>
                  <a:schemeClr val="tx1"/>
                </a:solidFill>
              </a:rPr>
              <a:t>в интересах личности, общества, государства.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57188" y="5143500"/>
            <a:ext cx="2571750" cy="714375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85750" y="5143500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6" name="Равно 5"/>
          <p:cNvSpPr/>
          <p:nvPr/>
        </p:nvSpPr>
        <p:spPr bwMode="auto">
          <a:xfrm>
            <a:off x="3000375" y="5286375"/>
            <a:ext cx="500063" cy="428625"/>
          </a:xfrm>
          <a:prstGeom prst="mathEqual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3571875" y="5143500"/>
            <a:ext cx="2143125" cy="714375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3429000" y="5143500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6215063" y="5143500"/>
            <a:ext cx="2500312" cy="714375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6143625" y="51435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11" name="Плюс 10"/>
          <p:cNvSpPr/>
          <p:nvPr/>
        </p:nvSpPr>
        <p:spPr bwMode="auto">
          <a:xfrm>
            <a:off x="5786438" y="5357813"/>
            <a:ext cx="357187" cy="357187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Образовательный процесс:  урочная и внеурочная деятельность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2357430"/>
            <a:ext cx="3786246" cy="1143008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Урочная деятельность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2357430"/>
            <a:ext cx="3643338" cy="1143008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Внеурочная деятельность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4000504"/>
            <a:ext cx="3643338" cy="1500198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УЧЕБНЫЙ  ПЛАН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(29 ч)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285984" y="3571876"/>
            <a:ext cx="428628" cy="285752"/>
          </a:xfrm>
          <a:prstGeom prst="down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43636" y="3643314"/>
            <a:ext cx="428628" cy="285752"/>
          </a:xfrm>
          <a:prstGeom prst="down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4071942"/>
            <a:ext cx="3857652" cy="214314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Формируется участниками образовательного процесса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(3 ч)</a:t>
            </a: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Обязательные предметные области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27.05.2022</a:t>
            </a:fld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00034" y="2285992"/>
            <a:ext cx="3357586" cy="378621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Первая 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Филология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(русский язык,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литература,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иностранный язык)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000628" y="2285992"/>
            <a:ext cx="3429024" cy="378621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Вторая  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и информатика</a:t>
            </a:r>
            <a:r>
              <a:rPr lang="ru-RU" sz="3200" b="1" dirty="0">
                <a:solidFill>
                  <a:srgbClr val="0000FF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10321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Обязательные предметные области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428596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Третья 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 – научные предметы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(история, обществознание, география)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929190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Четвертая  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Основы духовно – нравственной культуры народов России</a:t>
            </a:r>
            <a:endParaRPr lang="ru-RU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96074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Обязательные предметные области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428596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Пятая 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Естественно – научные предметы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(биология)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000628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Шестая  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</a:p>
          <a:p>
            <a:pPr algn="ctr"/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Искусство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(музыка, изобразительное искусство)</a:t>
            </a:r>
            <a:endParaRPr lang="ru-RU" sz="24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50"/>
            <a:ext cx="96074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Обязательные предметные области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428596" y="2071678"/>
            <a:ext cx="3286148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Седьмая 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Технология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(технология)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857752" y="2071678"/>
            <a:ext cx="3786214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Восьмая  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 </a:t>
            </a:r>
          </a:p>
          <a:p>
            <a:pPr algn="ctr"/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Физическая культура и Основы безопасности жизнедеятельности</a:t>
            </a:r>
            <a:endParaRPr lang="ru-RU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96074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368280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Учебный  план  на  5 класс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14357"/>
          <a:ext cx="9144000" cy="6422769"/>
        </p:xfrm>
        <a:graphic>
          <a:graphicData uri="http://schemas.openxmlformats.org/drawingml/2006/table">
            <a:tbl>
              <a:tblPr/>
              <a:tblGrid>
                <a:gridCol w="3047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Филология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Общественно – научные 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2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Основы духовно – нравственной культуры народов России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Основы духовно – нравственной культуры народов России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4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Естественно – научные 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5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Технология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4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5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2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656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 образовательного процесса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2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Максимально допустимая недельная нагрузка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Цель организации внеурочной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829576" cy="275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развития личности, способностей, удовлетворения познавательных интересов, самореализации обучающихся.</a:t>
            </a: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Булатова\Documents\Конкурс Директор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1872208" cy="2448044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Внеурочная деятельность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295400"/>
            <a:ext cx="8001056" cy="5334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20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800" dirty="0"/>
          </a:p>
          <a:p>
            <a:pPr algn="just" eaLnBrk="1" hangingPunct="1">
              <a:lnSpc>
                <a:spcPct val="80000"/>
              </a:lnSpc>
            </a:pPr>
            <a:r>
              <a:rPr lang="ru-RU" sz="2000" b="1" u="sng" dirty="0">
                <a:solidFill>
                  <a:srgbClr val="FF0000"/>
                </a:solidFill>
              </a:rPr>
              <a:t>предусматривает</a:t>
            </a:r>
            <a:r>
              <a:rPr lang="ru-RU" sz="2000" b="1" dirty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    </a:t>
            </a:r>
            <a:r>
              <a:rPr lang="ru-RU" sz="2800" b="1" dirty="0">
                <a:solidFill>
                  <a:schemeClr val="tx1"/>
                </a:solidFill>
              </a:rPr>
              <a:t>учебные занятия для углубленного изучения отдельных обязательных учебных предметов;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  учебные занятия, обеспечивающие различные интересы обучающихся.</a:t>
            </a:r>
          </a:p>
          <a:p>
            <a:pPr algn="just">
              <a:buFont typeface="Wingdings 3" pitchFamily="18" charset="2"/>
              <a:buNone/>
            </a:pPr>
            <a:r>
              <a:rPr lang="ru-RU" sz="2800" b="1" dirty="0">
                <a:solidFill>
                  <a:srgbClr val="FF0000"/>
                </a:solidFill>
              </a:rPr>
              <a:t>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800" dirty="0"/>
          </a:p>
          <a:p>
            <a:pPr algn="just" eaLnBrk="1" hangingPunct="1">
              <a:lnSpc>
                <a:spcPct val="80000"/>
              </a:lnSpc>
              <a:buNone/>
            </a:pPr>
            <a:endParaRPr lang="ru-RU" sz="1800" dirty="0"/>
          </a:p>
        </p:txBody>
      </p:sp>
      <p:pic>
        <p:nvPicPr>
          <p:cNvPr id="5" name="Picture 7" descr="MC9003343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86322"/>
            <a:ext cx="3240087" cy="14112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Внеурочная деятельность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Спортивно-оздоровительное</a:t>
            </a:r>
          </a:p>
          <a:p>
            <a:r>
              <a:rPr lang="ru-RU" b="1" dirty="0">
                <a:solidFill>
                  <a:srgbClr val="002060"/>
                </a:solidFill>
              </a:rPr>
              <a:t>Духовно - нравственное</a:t>
            </a:r>
          </a:p>
          <a:p>
            <a:r>
              <a:rPr lang="ru-RU" b="1" dirty="0">
                <a:solidFill>
                  <a:srgbClr val="002060"/>
                </a:solidFill>
              </a:rPr>
              <a:t>Социальное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Общекультурное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Общеинтеллектуальное</a:t>
            </a:r>
          </a:p>
        </p:txBody>
      </p:sp>
      <p:pic>
        <p:nvPicPr>
          <p:cNvPr id="6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5429264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Часы используются по желанию учащихся</a:t>
            </a:r>
          </a:p>
        </p:txBody>
      </p:sp>
      <p:pic>
        <p:nvPicPr>
          <p:cNvPr id="7" name="Picture 12" descr="Рисунок1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409764"/>
            <a:ext cx="2143108" cy="28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431519"/>
              </p:ext>
            </p:extLst>
          </p:nvPr>
        </p:nvGraphicFramePr>
        <p:xfrm>
          <a:off x="500034" y="1928802"/>
          <a:ext cx="8215370" cy="3500462"/>
        </p:xfrm>
        <a:graphic>
          <a:graphicData uri="http://schemas.openxmlformats.org/drawingml/2006/table">
            <a:tbl>
              <a:tblPr/>
              <a:tblGrid>
                <a:gridCol w="283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i="1" dirty="0">
                          <a:latin typeface="Times New Roman"/>
                          <a:ea typeface="Calibri"/>
                        </a:rPr>
                        <a:t>Спортивно-оздоровительное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ГТО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Вещева Е.Г.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«Спортивные и подвижные игры»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Вещева Е.Г.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32"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i="1" dirty="0">
                          <a:latin typeface="Times New Roman"/>
                          <a:ea typeface="Calibri"/>
                        </a:rPr>
                        <a:t>Духовно - нравственное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Байкаловедение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 Степанова Л.Д.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«Гражданин России 21 века»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 Тарабрин А.В.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Модель Внеурочной деятельности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72428" cy="11429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Нормативно-правовые основы введения ФГОС ООО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3687894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Федеральный государственный образовательный стандарт основного общего образования </a:t>
            </a:r>
          </a:p>
          <a:p>
            <a:pPr algn="ctr">
              <a:buNone/>
            </a:pPr>
            <a:r>
              <a:rPr lang="ru-RU" sz="1400" b="1" dirty="0">
                <a:solidFill>
                  <a:schemeClr val="tx1"/>
                </a:solidFill>
              </a:rPr>
              <a:t>(утвержден приказом Минобрнауки России от 17.12.2010 г. № 1897).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429000"/>
            <a:ext cx="48154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</a:rPr>
              <a:t>ФГОС представляет собой совокупность требований, обязательных  при реализации основной образовательной программы основного общего образования образовательными учреждениями, имеющими государственную аккредитацию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363" y="3857628"/>
            <a:ext cx="3348638" cy="28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Модель Внеурочной деятельности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171814"/>
              </p:ext>
            </p:extLst>
          </p:nvPr>
        </p:nvGraphicFramePr>
        <p:xfrm>
          <a:off x="428596" y="2000241"/>
          <a:ext cx="8358246" cy="3962924"/>
        </p:xfrm>
        <a:graphic>
          <a:graphicData uri="http://schemas.openxmlformats.org/drawingml/2006/table">
            <a:tbl>
              <a:tblPr/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410">
                <a:tc rowSpan="3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i="1" dirty="0">
                          <a:latin typeface="Times New Roman"/>
                          <a:ea typeface="Calibri"/>
                        </a:rPr>
                        <a:t>Социальное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Волонтерское движение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Сафонова Е.С.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«Очумелые  ручки»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Ковалева М.А.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«Тропинка к своему 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Большакова Д.О.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82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i="1">
                          <a:latin typeface="Times New Roman"/>
                          <a:ea typeface="Calibri"/>
                        </a:rPr>
                        <a:t>Общекультурное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Реализация плана ВР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Чупрова Т.В.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04"/>
            <a:ext cx="7772400" cy="989034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Модель Внеурочной деятельности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50624"/>
              </p:ext>
            </p:extLst>
          </p:nvPr>
        </p:nvGraphicFramePr>
        <p:xfrm>
          <a:off x="0" y="1479755"/>
          <a:ext cx="9143999" cy="4444780"/>
        </p:xfrm>
        <a:graphic>
          <a:graphicData uri="http://schemas.openxmlformats.org/drawingml/2006/table">
            <a:tbl>
              <a:tblPr/>
              <a:tblGrid>
                <a:gridCol w="2214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809">
                <a:tc row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i="1" dirty="0" err="1">
                          <a:latin typeface="Times New Roman"/>
                          <a:ea typeface="Calibri"/>
                        </a:rPr>
                        <a:t>Общеинтел-лектуальное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«Я – исследователь»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(проектно – исследовательская деятельность в процессе изучения природы)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Кириленко Т.А.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« Математика»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err="1">
                          <a:latin typeface="Times New Roman"/>
                          <a:ea typeface="Calibri"/>
                          <a:cs typeface="Times New Roman"/>
                        </a:rPr>
                        <a:t>Эрленбуш</a:t>
                      </a: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 Н.Ю.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</a:rPr>
                        <a:t>«В стране языкознания»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Чупрова Т.В.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3" descr="C:\Users\Булатова\Pictures\sigarayasa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18113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0042"/>
            <a:ext cx="8839200" cy="15113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C3300"/>
                </a:solidFill>
              </a:rPr>
              <a:t>Система оценки достижения планируемых результатов освоения ООП ООО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2143116"/>
            <a:ext cx="7643866" cy="4144963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предполагает комплексный подход к оценке результатов образования: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личностных, метапредметных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предметных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9156" name="Picture 4" descr="MCj02340830000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149" y="4429132"/>
            <a:ext cx="3032325" cy="18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3850" y="2209800"/>
            <a:ext cx="3600450" cy="2557463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Calibri" pitchFamily="34" charset="0"/>
              </a:rPr>
              <a:t>Результаты, не подлежащие оценке в ходе итоговой аттестации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427538" y="285728"/>
            <a:ext cx="4465637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</a:rPr>
              <a:t>Ценностные ориентации</a:t>
            </a:r>
            <a:r>
              <a:rPr lang="ru-RU" sz="2400" b="1" dirty="0">
                <a:solidFill>
                  <a:srgbClr val="000066"/>
                </a:solidFill>
              </a:rPr>
              <a:t>: религиозные, эстетические взгляды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000066"/>
                </a:solidFill>
              </a:rPr>
              <a:t>политические предпочтения</a:t>
            </a:r>
            <a:r>
              <a:rPr lang="ru-RU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27538" y="2565400"/>
            <a:ext cx="4465637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Характеристика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</a:rPr>
              <a:t>социальных чувств</a:t>
            </a:r>
            <a:r>
              <a:rPr lang="ru-RU" sz="2400" b="1" dirty="0">
                <a:solidFill>
                  <a:srgbClr val="000066"/>
                </a:solidFill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патриотизм, толерантность, гуманизм и др.</a:t>
            </a:r>
            <a:r>
              <a:rPr lang="ru-RU" sz="2400" dirty="0">
                <a:solidFill>
                  <a:srgbClr val="00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427538" y="5157788"/>
            <a:ext cx="4465637" cy="127793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Индивидуальные </a:t>
            </a:r>
            <a:r>
              <a:rPr lang="ru-RU" sz="2400" b="1" dirty="0">
                <a:solidFill>
                  <a:srgbClr val="FF3300"/>
                </a:solidFill>
              </a:rPr>
              <a:t>психологические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FF3300"/>
                </a:solidFill>
              </a:rPr>
              <a:t>характеристики</a:t>
            </a:r>
            <a:r>
              <a:rPr lang="ru-RU" sz="2400" b="1" dirty="0">
                <a:solidFill>
                  <a:srgbClr val="000066"/>
                </a:solidFill>
              </a:rPr>
              <a:t> личности</a:t>
            </a:r>
            <a:r>
              <a:rPr lang="ru-RU" sz="2800" b="1" dirty="0">
                <a:latin typeface="Calibri" pitchFamily="34" charset="0"/>
              </a:rPr>
              <a:t> 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3886200" y="1752600"/>
            <a:ext cx="503238" cy="50482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924300" y="3357563"/>
            <a:ext cx="5032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3962400" y="4724400"/>
            <a:ext cx="503238" cy="649288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0" y="0"/>
            <a:ext cx="4114800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C3300"/>
                </a:solidFill>
              </a:rPr>
              <a:t>Особенности оценки личностных результатов</a:t>
            </a: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b="1">
                <a:solidFill>
                  <a:srgbClr val="CC3300"/>
                </a:solidFill>
              </a:rPr>
              <a:t>Особенности оценки метапредметных результатов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91600" cy="521493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33CC"/>
                </a:solidFill>
              </a:rPr>
              <a:t>Итоговая аттестация</a:t>
            </a:r>
            <a:r>
              <a:rPr lang="ru-RU" sz="2800" dirty="0"/>
              <a:t>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/>
              <a:t>	</a:t>
            </a:r>
            <a:r>
              <a:rPr lang="ru-RU" sz="2400" b="1" u="sng" dirty="0">
                <a:solidFill>
                  <a:srgbClr val="FF0000"/>
                </a:solidFill>
              </a:rPr>
              <a:t>защита итогового индивидуального проекта. 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результаты  тематических работ по всем предметам.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b="1" dirty="0"/>
              <a:t>	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33CC"/>
                </a:solidFill>
              </a:rPr>
              <a:t>Промежуточная аттестация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b="1" dirty="0"/>
              <a:t>	</a:t>
            </a:r>
            <a:r>
              <a:rPr lang="ru-RU" sz="2000" b="1" u="sng" dirty="0">
                <a:solidFill>
                  <a:schemeClr val="tx1"/>
                </a:solidFill>
              </a:rPr>
              <a:t>Обязательными являются материалы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стартовой диагностики; 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</a:rPr>
              <a:t> учебных исследований и учебных проектов; 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</a:rPr>
              <a:t> комплексных работ на межпредметной основе.</a:t>
            </a:r>
          </a:p>
        </p:txBody>
      </p:sp>
      <p:pic>
        <p:nvPicPr>
          <p:cNvPr id="5" name="Picture 6" descr="MCj007873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00306"/>
            <a:ext cx="2365163" cy="16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3600450" cy="2554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latin typeface="Calibri" pitchFamily="34" charset="0"/>
              </a:rPr>
              <a:t>Итоговая  оценка  выпускника</a:t>
            </a:r>
          </a:p>
          <a:p>
            <a:pPr algn="ctr">
              <a:spcBef>
                <a:spcPct val="50000"/>
              </a:spcBef>
            </a:pP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29125" y="214313"/>
            <a:ext cx="4430713" cy="212407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latin typeface="Calibri" pitchFamily="34" charset="0"/>
              </a:rPr>
              <a:t>-Внутришкольный мониторинг образовательных результатов (из оценочных листов по предметам);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Calibri" pitchFamily="34" charset="0"/>
              </a:rPr>
              <a:t>-Результаты </a:t>
            </a:r>
            <a:r>
              <a:rPr lang="ru-RU" sz="2200" b="1">
                <a:solidFill>
                  <a:srgbClr val="FF0000"/>
                </a:solidFill>
                <a:latin typeface="Calibri" pitchFamily="34" charset="0"/>
              </a:rPr>
              <a:t>комплексных работ</a:t>
            </a:r>
            <a:r>
              <a:rPr lang="ru-RU" sz="2200" b="1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Calibri" pitchFamily="34" charset="0"/>
              </a:rPr>
              <a:t>-</a:t>
            </a:r>
            <a:r>
              <a:rPr lang="ru-RU" sz="2200" b="1">
                <a:solidFill>
                  <a:srgbClr val="FF0000"/>
                </a:solidFill>
                <a:latin typeface="Calibri" pitchFamily="34" charset="0"/>
              </a:rPr>
              <a:t>Итоговые</a:t>
            </a:r>
            <a:r>
              <a:rPr lang="ru-RU" sz="2200" b="1">
                <a:latin typeface="Calibri" pitchFamily="34" charset="0"/>
              </a:rPr>
              <a:t> работы по предметам</a:t>
            </a:r>
          </a:p>
        </p:txBody>
      </p:sp>
      <p:sp>
        <p:nvSpPr>
          <p:cNvPr id="56324" name="Text Box 9"/>
          <p:cNvSpPr txBox="1">
            <a:spLocks noChangeArrowheads="1"/>
          </p:cNvSpPr>
          <p:nvPr/>
        </p:nvSpPr>
        <p:spPr bwMode="auto">
          <a:xfrm>
            <a:off x="4427538" y="2565400"/>
            <a:ext cx="4465637" cy="212407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200" b="1"/>
          </a:p>
          <a:p>
            <a:pPr algn="ctr">
              <a:spcBef>
                <a:spcPct val="50000"/>
              </a:spcBef>
            </a:pPr>
            <a:r>
              <a:rPr lang="ru-RU" sz="2200" b="1"/>
              <a:t>Оценка за выполнение и </a:t>
            </a:r>
            <a:r>
              <a:rPr lang="ru-RU" sz="2200" b="1">
                <a:solidFill>
                  <a:srgbClr val="FF0000"/>
                </a:solidFill>
              </a:rPr>
              <a:t>защиту индивидуального проекта</a:t>
            </a:r>
          </a:p>
          <a:p>
            <a:pPr algn="ctr">
              <a:spcBef>
                <a:spcPct val="50000"/>
              </a:spcBef>
            </a:pPr>
            <a:endParaRPr lang="ru-RU" sz="2200" b="1"/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4427538" y="5157788"/>
            <a:ext cx="4465637" cy="43021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/>
              <a:t>Оценка за работу на </a:t>
            </a:r>
            <a:r>
              <a:rPr lang="ru-RU" sz="2200" b="1">
                <a:solidFill>
                  <a:srgbClr val="FF0000"/>
                </a:solidFill>
              </a:rPr>
              <a:t>ГИА</a:t>
            </a:r>
            <a:r>
              <a:rPr lang="ru-RU" sz="2200" b="1"/>
              <a:t> </a:t>
            </a:r>
          </a:p>
        </p:txBody>
      </p:sp>
      <p:sp>
        <p:nvSpPr>
          <p:cNvPr id="56326" name="Line 11"/>
          <p:cNvSpPr>
            <a:spLocks noChangeShapeType="1"/>
          </p:cNvSpPr>
          <p:nvPr/>
        </p:nvSpPr>
        <p:spPr bwMode="auto">
          <a:xfrm flipV="1">
            <a:off x="3924300" y="1484313"/>
            <a:ext cx="503238" cy="50482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Line 12"/>
          <p:cNvSpPr>
            <a:spLocks noChangeShapeType="1"/>
          </p:cNvSpPr>
          <p:nvPr/>
        </p:nvSpPr>
        <p:spPr bwMode="auto">
          <a:xfrm>
            <a:off x="3924300" y="3357563"/>
            <a:ext cx="5032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8" name="Line 13"/>
          <p:cNvSpPr>
            <a:spLocks noChangeShapeType="1"/>
          </p:cNvSpPr>
          <p:nvPr/>
        </p:nvSpPr>
        <p:spPr bwMode="auto">
          <a:xfrm>
            <a:off x="3924300" y="4508500"/>
            <a:ext cx="503238" cy="649288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6329" name="Picture 5" descr="J0215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714875"/>
            <a:ext cx="2571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Родители обучающихся  обязаны: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400" b="1" dirty="0">
                <a:solidFill>
                  <a:schemeClr val="tx1"/>
                </a:solidFill>
              </a:rPr>
              <a:t>обеспечить посещение обучающимися занятий по учебному расписанию и иных школьных мероприятий;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обеспечить выполнение обучающимися домашних заданий;</a:t>
            </a:r>
          </a:p>
        </p:txBody>
      </p:sp>
      <p:pic>
        <p:nvPicPr>
          <p:cNvPr id="4" name="Рисунок 3" descr="http://www.znaikak.ru/design/pic/visred/roditelskoe_sobr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57628"/>
            <a:ext cx="3571900" cy="23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Родители обучающихся  обязаны: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858180" cy="4525963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Обеспечить выполнение обучающимися устава и правил внутреннего распорядка школы;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Посещать все родительские собрания, встречи с классным руководителем и учителями – предметниками.</a:t>
            </a:r>
          </a:p>
        </p:txBody>
      </p:sp>
      <p:pic>
        <p:nvPicPr>
          <p:cNvPr id="4" name="Рисунок 3" descr="http://www.znaikak.ru/design/pic/visred/roditelskoe_sobr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00504"/>
            <a:ext cx="3071834" cy="22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7786742" cy="4525963"/>
          </a:xfrm>
        </p:spPr>
        <p:txBody>
          <a:bodyPr/>
          <a:lstStyle/>
          <a:p>
            <a:pPr algn="ctr">
              <a:buNone/>
            </a:pPr>
            <a:r>
              <a:rPr lang="ru-RU" sz="6600" b="1" dirty="0">
                <a:solidFill>
                  <a:srgbClr val="FF0000"/>
                </a:solidFill>
              </a:rPr>
              <a:t>ВСЕГО  ВАМ  ДОБРОГО  </a:t>
            </a:r>
          </a:p>
          <a:p>
            <a:pPr algn="ctr">
              <a:buNone/>
            </a:pPr>
            <a:r>
              <a:rPr lang="ru-RU" sz="6600" b="1" dirty="0">
                <a:solidFill>
                  <a:srgbClr val="FF0000"/>
                </a:solidFill>
              </a:rPr>
              <a:t>УВАЖАЕМЫЕ    РОДИТЕЛИ!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CDDD9-47D8-4C0B-A8F6-99BB4A9361EB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6" name="Рисунок 5" descr="http://michschool9.68edu.ru/images/vospitatel-nayarabot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642918"/>
            <a:ext cx="2209068" cy="27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83562" cy="5715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b="1">
                <a:solidFill>
                  <a:srgbClr val="FF0000"/>
                </a:solidFill>
              </a:rPr>
              <a:t>САЙТ: </a:t>
            </a:r>
            <a:r>
              <a:rPr lang="en-US" b="1">
                <a:solidFill>
                  <a:srgbClr val="FF0000"/>
                </a:solidFill>
              </a:rPr>
              <a:t>standart.edu.ru 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0483" name="Picture 6" descr="Untitled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53" r="14429"/>
          <a:stretch>
            <a:fillRect/>
          </a:stretch>
        </p:blipFill>
        <p:spPr>
          <a:xfrm>
            <a:off x="1043608" y="642918"/>
            <a:ext cx="5671532" cy="6026442"/>
          </a:xfrm>
        </p:spPr>
      </p:pic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7A8CB-076A-4F60-863B-7607F52870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50DBBB0-9F5C-CD0E-EFEA-5394F9F99390}"/>
              </a:ext>
            </a:extLst>
          </p:cNvPr>
          <p:cNvGraphicFramePr/>
          <p:nvPr/>
        </p:nvGraphicFramePr>
        <p:xfrm>
          <a:off x="285720" y="1071546"/>
          <a:ext cx="8382000" cy="475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642918"/>
            <a:ext cx="28082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_s1030"/>
          <p:cNvSpPr>
            <a:spLocks noChangeArrowheads="1" noTextEdit="1"/>
          </p:cNvSpPr>
          <p:nvPr/>
        </p:nvSpPr>
        <p:spPr bwMode="auto">
          <a:xfrm>
            <a:off x="2195513" y="4437063"/>
            <a:ext cx="4318000" cy="1908175"/>
          </a:xfrm>
          <a:prstGeom prst="ellipse">
            <a:avLst/>
          </a:prstGeom>
          <a:solidFill>
            <a:srgbClr val="FFE1FF"/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651" name="_s1032"/>
          <p:cNvSpPr>
            <a:spLocks noChangeArrowheads="1" noTextEdit="1"/>
          </p:cNvSpPr>
          <p:nvPr/>
        </p:nvSpPr>
        <p:spPr bwMode="auto">
          <a:xfrm>
            <a:off x="4933950" y="1916113"/>
            <a:ext cx="4210050" cy="1908175"/>
          </a:xfrm>
          <a:prstGeom prst="ellipse">
            <a:avLst/>
          </a:prstGeom>
          <a:solidFill>
            <a:srgbClr val="CCFFFF">
              <a:alpha val="50195"/>
            </a:srgbClr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652" name="_s1028"/>
          <p:cNvSpPr>
            <a:spLocks noChangeArrowheads="1" noTextEdit="1"/>
          </p:cNvSpPr>
          <p:nvPr/>
        </p:nvSpPr>
        <p:spPr bwMode="auto">
          <a:xfrm>
            <a:off x="0" y="1916113"/>
            <a:ext cx="4284663" cy="1943100"/>
          </a:xfrm>
          <a:prstGeom prst="ellipse">
            <a:avLst/>
          </a:prstGeom>
          <a:solidFill>
            <a:srgbClr val="CC99FF"/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653" name="AutoShape 11"/>
          <p:cNvSpPr>
            <a:spLocks noChangeAspect="1" noChangeArrowheads="1"/>
          </p:cNvSpPr>
          <p:nvPr/>
        </p:nvSpPr>
        <p:spPr bwMode="auto">
          <a:xfrm rot="10800000">
            <a:off x="2339975" y="2708275"/>
            <a:ext cx="4135438" cy="25923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/>
          <a:p>
            <a:pPr algn="ctr" eaLnBrk="0" hangingPunct="0"/>
            <a:endParaRPr lang="ru-RU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7891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Стандарт – согласование индивидуальных, общественных и государственных потребностей в образовании.</a:t>
            </a:r>
            <a:br>
              <a:rPr lang="ru-RU" sz="2400" b="1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b="1" dirty="0">
                <a:solidFill>
                  <a:srgbClr val="0033CC"/>
                </a:solidFill>
              </a:rPr>
              <a:t>Стандарт – общественный договор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0" y="2060575"/>
            <a:ext cx="39608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/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Профессиональная </a:t>
            </a:r>
            <a:endParaRPr lang="en-US" b="1"/>
          </a:p>
          <a:p>
            <a:pPr algn="ctr" eaLnBrk="0" hangingPunct="0"/>
            <a:r>
              <a:rPr lang="ru-RU" b="1"/>
              <a:t>успешность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003800" y="2060575"/>
            <a:ext cx="4140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/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Благосостояние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2124075" y="4581525"/>
            <a:ext cx="4591065" cy="1510286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ru-RU" sz="2000" b="1" dirty="0"/>
              <a:t>ГОСУДАРСТВО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Национальное единство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Безопасность 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Развитие человеческого капитала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Конкурентоспособность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3276600" y="2924175"/>
            <a:ext cx="22320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Aft>
                <a:spcPct val="5000"/>
              </a:spcAft>
            </a:pPr>
            <a:r>
              <a:rPr lang="ru-RU" sz="2400" b="1"/>
              <a:t>Развитие</a:t>
            </a:r>
          </a:p>
          <a:p>
            <a:pPr algn="ctr" eaLnBrk="0" hangingPunct="0">
              <a:spcAft>
                <a:spcPct val="5000"/>
              </a:spcAft>
              <a:buFontTx/>
              <a:buChar char="•"/>
            </a:pPr>
            <a:r>
              <a:rPr lang="ru-RU" sz="1600" b="1"/>
              <a:t>Личностное</a:t>
            </a:r>
          </a:p>
          <a:p>
            <a:pPr algn="ctr" eaLnBrk="0" hangingPunct="0">
              <a:spcAft>
                <a:spcPct val="5000"/>
              </a:spcAft>
              <a:buFontTx/>
              <a:buChar char="•"/>
            </a:pPr>
            <a:r>
              <a:rPr lang="ru-RU" sz="1600" b="1"/>
              <a:t>Социальное</a:t>
            </a:r>
          </a:p>
          <a:p>
            <a:pPr algn="ctr" eaLnBrk="0" hangingPunct="0">
              <a:spcAft>
                <a:spcPct val="5000"/>
              </a:spcAft>
              <a:buFontTx/>
              <a:buChar char="•"/>
            </a:pPr>
            <a:r>
              <a:rPr lang="ru-RU" sz="1600" b="1"/>
              <a:t>Общекультурное</a:t>
            </a:r>
          </a:p>
          <a:p>
            <a:pPr algn="ctr" eaLnBrk="0" hangingPunct="0">
              <a:spcAft>
                <a:spcPct val="5000"/>
              </a:spcAft>
            </a:pPr>
            <a:r>
              <a:rPr lang="ru-RU" sz="1600" b="1">
                <a:solidFill>
                  <a:schemeClr val="hlink"/>
                </a:solidFill>
              </a:rPr>
              <a:t>…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96" y="500042"/>
            <a:ext cx="7715304" cy="1357322"/>
          </a:xfrm>
        </p:spPr>
        <p:txBody>
          <a:bodyPr/>
          <a:lstStyle/>
          <a:p>
            <a:r>
              <a:rPr lang="ru-RU" sz="4000" b="1" dirty="0">
                <a:ln w="1905"/>
                <a:solidFill>
                  <a:srgbClr val="280F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он современный выпускник школы?: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15370" cy="4268799"/>
          </a:xfrm>
        </p:spPr>
        <p:txBody>
          <a:bodyPr/>
          <a:lstStyle/>
          <a:p>
            <a:pPr algn="r">
              <a:buNone/>
            </a:pPr>
            <a:r>
              <a:rPr lang="ru-RU" b="1" i="1" dirty="0">
                <a:solidFill>
                  <a:srgbClr val="FF0066"/>
                </a:solidFill>
              </a:rPr>
              <a:t> 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Picture 11" descr="Мальчикбез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810"/>
            <a:ext cx="1557338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ый угол 6"/>
          <p:cNvSpPr/>
          <p:nvPr/>
        </p:nvSpPr>
        <p:spPr>
          <a:xfrm>
            <a:off x="285720" y="2071678"/>
            <a:ext cx="3143272" cy="17859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только имеющий глубокие и прочные знания, умения и навыки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4143380"/>
            <a:ext cx="3214710" cy="185738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Умеющий ставить цели и ее достигать, не ущемляя прав окружающих людей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5286380" y="2071678"/>
            <a:ext cx="3500462" cy="228601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Умеющий адекватно себя оценивать и прогнозировать развитие дальнейших событий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357818" y="4643446"/>
            <a:ext cx="3500462" cy="164307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Обладающий умением учиться, способностью к саморазвитию.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85852" y="857232"/>
            <a:ext cx="685804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В чем заключается новизна  ФГОС?</a:t>
            </a:r>
          </a:p>
        </p:txBody>
      </p:sp>
      <p:pic>
        <p:nvPicPr>
          <p:cNvPr id="8" name="Picture 4" descr="MC9004344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45061"/>
            <a:ext cx="2500330" cy="28128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2206</Words>
  <Application>Microsoft Office PowerPoint</Application>
  <PresentationFormat>Экран (4:3)</PresentationFormat>
  <Paragraphs>443</Paragraphs>
  <Slides>48</Slides>
  <Notes>9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Шаблон оформления 'По вертикали и горизонтали'</vt:lpstr>
      <vt:lpstr>Родительское  собрание:  Введение стандартов второго поколения  в 5-х классах (ФГОС основного общего образования)</vt:lpstr>
      <vt:lpstr>Сегодня на собрании: </vt:lpstr>
      <vt:lpstr>Закон  РФ  «Об образовании» (от.1.12. 2007 г.  № 309-ФЗ )</vt:lpstr>
      <vt:lpstr>Нормативно-правовые основы введения ФГОС ООО</vt:lpstr>
      <vt:lpstr>САЙТ: standart.edu.ru </vt:lpstr>
      <vt:lpstr>Презентация PowerPoint</vt:lpstr>
      <vt:lpstr>Стандарт – согласование индивидуальных, общественных и государственных потребностей в образовании.   Стандарт – общественный договор</vt:lpstr>
      <vt:lpstr>Какой он современный выпускник школы?:</vt:lpstr>
      <vt:lpstr>Презентация PowerPoint</vt:lpstr>
      <vt:lpstr> В чем заключается новизна ФГОС?</vt:lpstr>
      <vt:lpstr>Презентация PowerPoint</vt:lpstr>
      <vt:lpstr>В чем заключается новизна ФГОС?</vt:lpstr>
      <vt:lpstr>В чем заключается новизна ФГОС?</vt:lpstr>
      <vt:lpstr> В чем заключается новизна ФГОС?</vt:lpstr>
      <vt:lpstr>Презентация PowerPoint</vt:lpstr>
      <vt:lpstr>Презентация PowerPoint</vt:lpstr>
      <vt:lpstr>Универсальные учебные действия</vt:lpstr>
      <vt:lpstr>Универсальные учебные действия</vt:lpstr>
      <vt:lpstr>Универсальные учебные действия</vt:lpstr>
      <vt:lpstr>Универсальные учебные действия</vt:lpstr>
      <vt:lpstr>Презентация PowerPoint</vt:lpstr>
      <vt:lpstr> В чем заключается новизна ФГОС?</vt:lpstr>
      <vt:lpstr>Системно – деятельностный подход:</vt:lpstr>
      <vt:lpstr> В чем заключается новизна ФГОС?</vt:lpstr>
      <vt:lpstr>Образовательные технологии</vt:lpstr>
      <vt:lpstr>В чем заключается новизна ФГОС?</vt:lpstr>
      <vt:lpstr> В чем заключается новизна ФГОС?</vt:lpstr>
      <vt:lpstr>Содержание образования</vt:lpstr>
      <vt:lpstr>УМК</vt:lpstr>
      <vt:lpstr>Образовательный процесс:  урочная и внеурочная деятельность</vt:lpstr>
      <vt:lpstr>Обязательные предметные области</vt:lpstr>
      <vt:lpstr>Обязательные предметные области</vt:lpstr>
      <vt:lpstr>Обязательные предметные области</vt:lpstr>
      <vt:lpstr>Обязательные предметные области</vt:lpstr>
      <vt:lpstr>Учебный  план  на  5 класс</vt:lpstr>
      <vt:lpstr>Цель организации внеурочной деятельности</vt:lpstr>
      <vt:lpstr>Внеурочная деятельность</vt:lpstr>
      <vt:lpstr>Внеурочная деятельность</vt:lpstr>
      <vt:lpstr>Модель Внеурочной деятельности</vt:lpstr>
      <vt:lpstr>Модель Внеурочной деятельности</vt:lpstr>
      <vt:lpstr>Модель Внеурочной деятельности</vt:lpstr>
      <vt:lpstr>Система оценки достижения планируемых результатов освоения ООП ООО</vt:lpstr>
      <vt:lpstr>Презентация PowerPoint</vt:lpstr>
      <vt:lpstr>Особенности оценки метапредметных результатов</vt:lpstr>
      <vt:lpstr>Презентация PowerPoint</vt:lpstr>
      <vt:lpstr>Родители обучающихся  обязаны:</vt:lpstr>
      <vt:lpstr>Родители обучающихся  обязаны: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основного общего образования – инструментальная основа построения современного образовательного пространства</dc:title>
  <dc:creator>связной</dc:creator>
  <cp:lastModifiedBy>Вера Вещева</cp:lastModifiedBy>
  <cp:revision>99</cp:revision>
  <dcterms:created xsi:type="dcterms:W3CDTF">2012-05-13T19:53:58Z</dcterms:created>
  <dcterms:modified xsi:type="dcterms:W3CDTF">2022-05-27T04:16:36Z</dcterms:modified>
</cp:coreProperties>
</file>